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9B_186399B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23"/>
  </p:notesMasterIdLst>
  <p:sldIdLst>
    <p:sldId id="412" r:id="rId4"/>
    <p:sldId id="417" r:id="rId5"/>
    <p:sldId id="304" r:id="rId6"/>
    <p:sldId id="404" r:id="rId7"/>
    <p:sldId id="414" r:id="rId8"/>
    <p:sldId id="302" r:id="rId9"/>
    <p:sldId id="424" r:id="rId10"/>
    <p:sldId id="399" r:id="rId11"/>
    <p:sldId id="422" r:id="rId12"/>
    <p:sldId id="409" r:id="rId13"/>
    <p:sldId id="375" r:id="rId14"/>
    <p:sldId id="411" r:id="rId15"/>
    <p:sldId id="407" r:id="rId16"/>
    <p:sldId id="423" r:id="rId17"/>
    <p:sldId id="418" r:id="rId18"/>
    <p:sldId id="419" r:id="rId19"/>
    <p:sldId id="425" r:id="rId20"/>
    <p:sldId id="406" r:id="rId21"/>
    <p:sldId id="294" r:id="rId22"/>
  </p:sldIdLst>
  <p:sldSz cx="12192000" cy="6858000"/>
  <p:notesSz cx="6858000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B8313E6-D14F-4BCB-98F0-D8A9981E8266}">
          <p14:sldIdLst>
            <p14:sldId id="412"/>
            <p14:sldId id="417"/>
            <p14:sldId id="304"/>
            <p14:sldId id="404"/>
            <p14:sldId id="414"/>
            <p14:sldId id="302"/>
            <p14:sldId id="424"/>
            <p14:sldId id="399"/>
            <p14:sldId id="422"/>
            <p14:sldId id="409"/>
            <p14:sldId id="375"/>
            <p14:sldId id="411"/>
            <p14:sldId id="407"/>
            <p14:sldId id="423"/>
            <p14:sldId id="418"/>
            <p14:sldId id="419"/>
            <p14:sldId id="425"/>
            <p14:sldId id="406"/>
            <p14:sldId id="294"/>
          </p14:sldIdLst>
        </p14:section>
        <p14:section name="neu" id="{E28636D7-69FC-4F9C-A35B-E0EEC257AE5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FA968A-F792-3D73-E234-44A78EFB5881}" name="Ulrike Eberle" initials="UE" userId="S::u.eberle@corsus.de::9c839ea0-9284-453f-bdc8-6e4ae45c50f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lly, Maike" initials="DM" lastIdx="11" clrIdx="0">
    <p:extLst>
      <p:ext uri="{19B8F6BF-5375-455C-9EA6-DF929625EA0E}">
        <p15:presenceInfo xmlns:p15="http://schemas.microsoft.com/office/powerpoint/2012/main" userId="S-1-5-21-1139895982-289624505-398547282-37740" providerId="AD"/>
      </p:ext>
    </p:extLst>
  </p:cmAuthor>
  <p:cmAuthor id="2" name="Charlott Hübel" initials="CH" lastIdx="3" clrIdx="1">
    <p:extLst>
      <p:ext uri="{19B8F6BF-5375-455C-9EA6-DF929625EA0E}">
        <p15:presenceInfo xmlns:p15="http://schemas.microsoft.com/office/powerpoint/2012/main" userId="bad9bb55eabc1caa" providerId="Windows Live"/>
      </p:ext>
    </p:extLst>
  </p:cmAuthor>
  <p:cmAuthor id="3" name="Ulrike Eberle" initials="UE" lastIdx="6" clrIdx="2">
    <p:extLst>
      <p:ext uri="{19B8F6BF-5375-455C-9EA6-DF929625EA0E}">
        <p15:presenceInfo xmlns:p15="http://schemas.microsoft.com/office/powerpoint/2012/main" userId="S::u.eberle@corsus.de::9c839ea0-9284-453f-bdc8-6e4ae45c50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7EA"/>
    <a:srgbClr val="008D00"/>
    <a:srgbClr val="00A5A6"/>
    <a:srgbClr val="95C11F"/>
    <a:srgbClr val="E6EDED"/>
    <a:srgbClr val="DCDCDC"/>
    <a:srgbClr val="EEF2ED"/>
    <a:srgbClr val="D3DCE0"/>
    <a:srgbClr val="FFFFFF"/>
    <a:srgbClr val="DA8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97" autoAdjust="0"/>
    <p:restoredTop sz="94196" autoAdjust="0"/>
  </p:normalViewPr>
  <p:slideViewPr>
    <p:cSldViewPr>
      <p:cViewPr>
        <p:scale>
          <a:sx n="66" d="100"/>
          <a:sy n="66" d="100"/>
        </p:scale>
        <p:origin x="2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9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omments/modernComment_19B_186399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9BBCDA-64A1-4A21-8DDA-E6F22C6114E2}" authorId="{29FA968A-F792-3D73-E234-44A78EFB5881}" created="2024-09-23T14:25:00.1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9180592" sldId="411"/>
      <ac:spMk id="44" creationId="{4455AD39-9BD0-2339-9B77-D63CD5168766}"/>
    </ac:deMkLst>
    <p188:txBody>
      <a:bodyPr/>
      <a:lstStyle/>
      <a:p>
        <a:r>
          <a:rPr lang="de-DE"/>
          <a:t>Liebe Charlott - hier stimmt die Nummerierung nicht in der Abbildung, statt der drei steht da eine fünf.Kann ich leider nicht ändern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4C23D-7D32-4BE8-B5C7-B726FCB42527}" type="datetimeFigureOut">
              <a:rPr lang="de-DE" smtClean="0"/>
              <a:t>23.09.2024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473A4-3428-421F-B1BA-1A355714EE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57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adv.adh245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Idee aus Ritter Sport-Video</a:t>
            </a:r>
            <a:r>
              <a:rPr lang="de-DE" baseline="0" dirty="0"/>
              <a:t> übernommen – Anpassen? / Quellen? </a:t>
            </a:r>
          </a:p>
          <a:p>
            <a:r>
              <a:rPr lang="de-DE" baseline="0" dirty="0"/>
              <a:t>Fakten bei Ritter Sport: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Die Insekten 300 Millionen Jahre länger auf der Erde leben als Mensch?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Für ein Glas Honig die Honigbiene ca. einmal um die Welt fliegt?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90 % aller Wildpflanzen weltweit profitieren von Insekten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35 % aller Nutzpflanzen für Lebensmittel weltweit werden von Insekten bestäubt 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75 % aller Kulturpflanzen weltweit wachsen mit der Unterstützung von Insekten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70 % der 124 wichtigsten Fruchtpflanzen der Welt können ohne Insekten nicht reifen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85 % aller Fruchtpflanzen in Europa werden von Insekten bestäubt </a:t>
            </a:r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r>
              <a:rPr lang="de-DE" dirty="0"/>
              <a:t>WWF Deutschland (Hrsg.)</a:t>
            </a:r>
            <a:r>
              <a:rPr lang="de-DE" baseline="0" dirty="0"/>
              <a:t> (2022): Das stille Sterben der Insekten. Online unter: </a:t>
            </a:r>
            <a:r>
              <a:rPr lang="de-DE" dirty="0"/>
              <a:t>https://www.wwf.de/themen-projekte/artensterben/insektensterben (12.08.2024)</a:t>
            </a:r>
            <a:endParaRPr lang="de-DE" baseline="0" dirty="0"/>
          </a:p>
          <a:p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NABU</a:t>
            </a:r>
            <a:r>
              <a:rPr lang="de-DE" baseline="0" dirty="0"/>
              <a:t> (Hrsg.) (o.J.): Kleine Tierchen mit großer Leistung. Warum Insektenbestäubung lebenswichtig ist. Online unter: https://www.nabu.de/tiere-und-pflanzen/insekten-und-spinnen/info/22683.html (12.08.2024)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887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 handeln viele Rohstoffe und viele Lieferantinnen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635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52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79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JRC (2020). EU ecosystem services valued at almost €125 billion a year.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Aufrufbar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unter: https://joint-research-centre.ec.europa.eu/jrc-news-and-updates/eu-ecosystem-services-valued-almost-eu125-billion-year-2019-12-11_en, Stand: 19.4.2024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79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JRC (2020). EU ecosystem services valued at almost €125 billion a year.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Aufrufbar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unter: https://joint-research-centre.ec.europa.eu/jrc-news-and-updates/eu-ecosystem-services-valued-almost-eu125-billion-year-2019-12-11_en, Stand: 19.4.2024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870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06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geht nicht darum, die Wechselwirkungen zu verstehen </a:t>
            </a:r>
          </a:p>
          <a:p>
            <a:endParaRPr lang="de-DE" dirty="0"/>
          </a:p>
          <a:p>
            <a:r>
              <a:rPr lang="de-DE" dirty="0"/>
              <a:t>??? Illustratives Beispiel finden? Z.B. das Mandelbeispiel illustrieren?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0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Produktentwicklung</a:t>
            </a:r>
          </a:p>
          <a:p>
            <a:pPr lvl="1"/>
            <a:r>
              <a:rPr lang="de-DE" dirty="0"/>
              <a:t>Auswahl zwischen alternativen Vorprodukten</a:t>
            </a:r>
            <a:br>
              <a:rPr lang="de-DE" dirty="0"/>
            </a:br>
            <a:r>
              <a:rPr lang="de-DE" dirty="0"/>
              <a:t>z.B. Reis vs. Nudeln, Erdnüsse vs. Cashews, Rind vs. Huhn</a:t>
            </a:r>
          </a:p>
          <a:p>
            <a:r>
              <a:rPr lang="de-DE" dirty="0"/>
              <a:t>Bewertung und Entwicklung von </a:t>
            </a:r>
            <a:r>
              <a:rPr lang="de-DE" dirty="0" err="1"/>
              <a:t>Lieferant:innen</a:t>
            </a:r>
            <a:endParaRPr lang="de-DE" dirty="0"/>
          </a:p>
          <a:p>
            <a:pPr lvl="1"/>
            <a:r>
              <a:rPr lang="de-DE" dirty="0"/>
              <a:t>Basis für Entwicklungsprogramm</a:t>
            </a:r>
            <a:br>
              <a:rPr lang="de-DE" dirty="0"/>
            </a:br>
            <a:r>
              <a:rPr lang="de-DE" dirty="0"/>
              <a:t>z.B. Tracking der </a:t>
            </a:r>
            <a:r>
              <a:rPr lang="de-DE" dirty="0" err="1"/>
              <a:t>Biodiv</a:t>
            </a:r>
            <a:r>
              <a:rPr lang="de-DE" dirty="0"/>
              <a:t>-Performance von zugekauften Produkten über die Zeit</a:t>
            </a:r>
          </a:p>
          <a:p>
            <a:r>
              <a:rPr lang="de-DE" dirty="0"/>
              <a:t>Identifikation von Stellschrauben zur Optimierung</a:t>
            </a:r>
          </a:p>
          <a:p>
            <a:pPr lvl="1"/>
            <a:r>
              <a:rPr lang="de-DE" dirty="0"/>
              <a:t>Den Lieferanten wechseln oder gleich die Zutat in der Rezeptur ersetzen?</a:t>
            </a:r>
            <a:br>
              <a:rPr lang="de-DE" dirty="0"/>
            </a:br>
            <a:r>
              <a:rPr lang="de-DE" dirty="0"/>
              <a:t>Oder besser dem Lieferanten Tipps für verringerten Impact geben?</a:t>
            </a:r>
          </a:p>
          <a:p>
            <a:r>
              <a:rPr lang="de-DE" dirty="0"/>
              <a:t>Bewertung des Risikos unterschiedlicher Ursprungsorte von Vorprodukten</a:t>
            </a:r>
          </a:p>
          <a:p>
            <a:pPr lvl="1"/>
            <a:r>
              <a:rPr lang="de-DE" dirty="0"/>
              <a:t>hoch bewertete Region = hohes Risiko, aber auch große Chance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79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Bildquelle: https://www.stockholmresilience.org/research/planetary-boundaries.html (in Anhang einfügen)</a:t>
            </a:r>
          </a:p>
          <a:p>
            <a:endParaRPr lang="de-DE" dirty="0"/>
          </a:p>
          <a:p>
            <a:r>
              <a:rPr lang="en-US" dirty="0"/>
              <a:t>Katherine Richardson </a:t>
            </a:r>
            <a:r>
              <a:rPr lang="en-US" i="1" dirty="0"/>
              <a:t>et </a:t>
            </a:r>
            <a:r>
              <a:rPr lang="en-US" i="1" dirty="0" err="1"/>
              <a:t>al.</a:t>
            </a:r>
            <a:r>
              <a:rPr lang="en-US" dirty="0" err="1"/>
              <a:t>,Earth</a:t>
            </a:r>
            <a:r>
              <a:rPr lang="en-US" dirty="0"/>
              <a:t> beyond six of nine planetary </a:t>
            </a:r>
            <a:r>
              <a:rPr lang="en-US" dirty="0" err="1"/>
              <a:t>boundaries.</a:t>
            </a:r>
            <a:r>
              <a:rPr lang="en-US" i="1" dirty="0" err="1"/>
              <a:t>Sci</a:t>
            </a:r>
            <a:r>
              <a:rPr lang="en-US" i="1" dirty="0"/>
              <a:t>. Adv.</a:t>
            </a:r>
            <a:r>
              <a:rPr lang="en-US" b="1" dirty="0"/>
              <a:t>9</a:t>
            </a:r>
            <a:r>
              <a:rPr lang="en-US" dirty="0"/>
              <a:t>,eadh2458(2023).DOI:</a:t>
            </a:r>
            <a:r>
              <a:rPr lang="en-US" dirty="0">
                <a:hlinkClick r:id="rId3"/>
              </a:rPr>
              <a:t>10.1126/sciadv.adh2458</a:t>
            </a:r>
            <a:endParaRPr lang="en-US" dirty="0"/>
          </a:p>
          <a:p>
            <a:endParaRPr lang="de-DE" dirty="0"/>
          </a:p>
          <a:p>
            <a:r>
              <a:rPr lang="de-DE" dirty="0"/>
              <a:t>https://www.bmuv.de/themen/nachhaltigkeit/integriertes-umweltprogramm-2030/planetare-belastbarkeitsgrenzen 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planetary</a:t>
            </a:r>
            <a:r>
              <a:rPr lang="de-DE" baseline="0" dirty="0"/>
              <a:t> </a:t>
            </a:r>
            <a:r>
              <a:rPr lang="de-DE" baseline="0" dirty="0" err="1"/>
              <a:t>boundary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biosphere</a:t>
            </a:r>
            <a:r>
              <a:rPr lang="de-DE" baseline="0" dirty="0"/>
              <a:t> </a:t>
            </a:r>
            <a:r>
              <a:rPr lang="de-DE" baseline="0" dirty="0" err="1"/>
              <a:t>integrity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far</a:t>
            </a:r>
            <a:r>
              <a:rPr lang="de-DE" baseline="0" dirty="0"/>
              <a:t> </a:t>
            </a:r>
            <a:r>
              <a:rPr lang="de-DE" baseline="0" dirty="0" err="1"/>
              <a:t>exceeded</a:t>
            </a:r>
            <a:r>
              <a:rPr lang="de-DE" baseline="0" dirty="0"/>
              <a:t> ist </a:t>
            </a:r>
            <a:r>
              <a:rPr lang="de-DE" baseline="0" dirty="0" err="1"/>
              <a:t>safe</a:t>
            </a:r>
            <a:r>
              <a:rPr lang="de-DE" baseline="0" dirty="0"/>
              <a:t> </a:t>
            </a:r>
            <a:r>
              <a:rPr lang="de-DE" baseline="0" dirty="0" err="1"/>
              <a:t>operating</a:t>
            </a:r>
            <a:r>
              <a:rPr lang="de-DE" baseline="0" dirty="0"/>
              <a:t> </a:t>
            </a:r>
            <a:r>
              <a:rPr lang="de-DE" baseline="0" dirty="0" err="1"/>
              <a:t>space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five</a:t>
            </a:r>
            <a:r>
              <a:rPr lang="de-DE" dirty="0"/>
              <a:t> global</a:t>
            </a:r>
            <a:r>
              <a:rPr lang="de-DE" baseline="0" dirty="0"/>
              <a:t> </a:t>
            </a:r>
            <a:r>
              <a:rPr lang="de-DE" baseline="0" dirty="0" err="1"/>
              <a:t>risks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society</a:t>
            </a:r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What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actually</a:t>
            </a:r>
            <a:r>
              <a:rPr lang="de-DE" baseline="0" dirty="0"/>
              <a:t> </a:t>
            </a:r>
            <a:r>
              <a:rPr lang="de-DE" baseline="0" dirty="0" err="1"/>
              <a:t>impacting</a:t>
            </a:r>
            <a:r>
              <a:rPr lang="de-DE" baseline="0" dirty="0"/>
              <a:t> </a:t>
            </a:r>
            <a:r>
              <a:rPr lang="de-DE" baseline="0" dirty="0" err="1"/>
              <a:t>biodiversity</a:t>
            </a:r>
            <a:r>
              <a:rPr lang="de-DE" baseline="0" dirty="0"/>
              <a:t> </a:t>
            </a:r>
            <a:r>
              <a:rPr lang="de-DE" baseline="0" dirty="0" err="1"/>
              <a:t>loss</a:t>
            </a:r>
            <a:r>
              <a:rPr lang="de-DE" baseline="0" dirty="0"/>
              <a:t>??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ED3C8-F13E-47BB-B4D1-68F4E61EDED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17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 handeln viele Rohstoffe und viele Lieferantinnen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473A4-3428-421F-B1BA-1A355714EE0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72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2857"/>
            <a:ext cx="10363200" cy="1470025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600" b="1" kern="12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424" y="3789040"/>
            <a:ext cx="10369152" cy="223224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de-DE" sz="1800" kern="1200" dirty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  <p:cxnSp>
        <p:nvCxnSpPr>
          <p:cNvPr id="7" name="Gerader Verbinder 5">
            <a:extLst>
              <a:ext uri="{FF2B5EF4-FFF2-40B4-BE49-F238E27FC236}">
                <a16:creationId xmlns:a16="http://schemas.microsoft.com/office/drawing/2014/main" id="{46A3E854-5985-E016-5B7A-82E2269AD0A8}"/>
              </a:ext>
            </a:extLst>
          </p:cNvPr>
          <p:cNvCxnSpPr/>
          <p:nvPr userDrawn="1"/>
        </p:nvCxnSpPr>
        <p:spPr>
          <a:xfrm>
            <a:off x="609600" y="6237312"/>
            <a:ext cx="10972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882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#Datum#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9230816" cy="12961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2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052735"/>
            <a:ext cx="2743200" cy="5073427"/>
          </a:xfrm>
        </p:spPr>
        <p:txBody>
          <a:bodyPr vert="eaVert"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38063"/>
            <a:ext cx="8026400" cy="5851525"/>
          </a:xfrm>
        </p:spPr>
        <p:txBody>
          <a:bodyPr vert="eaVert"/>
          <a:lstStyle>
            <a:lvl1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chemeClr val="tx2"/>
              </a:buCl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#Datum#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7007986"/>
              </p:ext>
            </p:extLst>
          </p:nvPr>
        </p:nvGraphicFramePr>
        <p:xfrm>
          <a:off x="2118" y="2117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7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3"/>
          <p:cNvSpPr/>
          <p:nvPr userDrawn="1"/>
        </p:nvSpPr>
        <p:spPr>
          <a:xfrm rot="1380000">
            <a:off x="-1252672" y="4341257"/>
            <a:ext cx="9592504" cy="4472908"/>
          </a:xfrm>
          <a:custGeom>
            <a:avLst/>
            <a:gdLst>
              <a:gd name="connsiteX0" fmla="*/ 0 w 7740000"/>
              <a:gd name="connsiteY0" fmla="*/ 0 h 3952800"/>
              <a:gd name="connsiteX1" fmla="*/ 7740000 w 7740000"/>
              <a:gd name="connsiteY1" fmla="*/ 0 h 3952800"/>
              <a:gd name="connsiteX2" fmla="*/ 7740000 w 7740000"/>
              <a:gd name="connsiteY2" fmla="*/ 3952800 h 3952800"/>
              <a:gd name="connsiteX3" fmla="*/ 0 w 7740000"/>
              <a:gd name="connsiteY3" fmla="*/ 3952800 h 3952800"/>
              <a:gd name="connsiteX4" fmla="*/ 0 w 7740000"/>
              <a:gd name="connsiteY4" fmla="*/ 0 h 3952800"/>
              <a:gd name="connsiteX0" fmla="*/ 0 w 7740000"/>
              <a:gd name="connsiteY0" fmla="*/ 0 h 3952800"/>
              <a:gd name="connsiteX1" fmla="*/ 7740000 w 7740000"/>
              <a:gd name="connsiteY1" fmla="*/ 0 h 3952800"/>
              <a:gd name="connsiteX2" fmla="*/ 7740000 w 7740000"/>
              <a:gd name="connsiteY2" fmla="*/ 3952800 h 3952800"/>
              <a:gd name="connsiteX3" fmla="*/ 1932527 w 7740000"/>
              <a:gd name="connsiteY3" fmla="*/ 3366225 h 3952800"/>
              <a:gd name="connsiteX4" fmla="*/ 0 w 7740000"/>
              <a:gd name="connsiteY4" fmla="*/ 0 h 3952800"/>
              <a:gd name="connsiteX0" fmla="*/ 0 w 7225579"/>
              <a:gd name="connsiteY0" fmla="*/ 0 h 3956903"/>
              <a:gd name="connsiteX1" fmla="*/ 7225579 w 7225579"/>
              <a:gd name="connsiteY1" fmla="*/ 4103 h 3956903"/>
              <a:gd name="connsiteX2" fmla="*/ 7225579 w 7225579"/>
              <a:gd name="connsiteY2" fmla="*/ 3956903 h 3956903"/>
              <a:gd name="connsiteX3" fmla="*/ 1418106 w 7225579"/>
              <a:gd name="connsiteY3" fmla="*/ 3370328 h 3956903"/>
              <a:gd name="connsiteX4" fmla="*/ 0 w 7225579"/>
              <a:gd name="connsiteY4" fmla="*/ 0 h 3956903"/>
              <a:gd name="connsiteX0" fmla="*/ 0 w 7225579"/>
              <a:gd name="connsiteY0" fmla="*/ 0 h 3956903"/>
              <a:gd name="connsiteX1" fmla="*/ 7225579 w 7225579"/>
              <a:gd name="connsiteY1" fmla="*/ 4103 h 3956903"/>
              <a:gd name="connsiteX2" fmla="*/ 7225579 w 7225579"/>
              <a:gd name="connsiteY2" fmla="*/ 3956903 h 3956903"/>
              <a:gd name="connsiteX3" fmla="*/ 1442862 w 7225579"/>
              <a:gd name="connsiteY3" fmla="*/ 3359820 h 3956903"/>
              <a:gd name="connsiteX4" fmla="*/ 0 w 7225579"/>
              <a:gd name="connsiteY4" fmla="*/ 0 h 3956903"/>
              <a:gd name="connsiteX0" fmla="*/ 0 w 7193817"/>
              <a:gd name="connsiteY0" fmla="*/ 1894 h 3952800"/>
              <a:gd name="connsiteX1" fmla="*/ 7193817 w 7193817"/>
              <a:gd name="connsiteY1" fmla="*/ 0 h 3952800"/>
              <a:gd name="connsiteX2" fmla="*/ 7193817 w 7193817"/>
              <a:gd name="connsiteY2" fmla="*/ 3952800 h 3952800"/>
              <a:gd name="connsiteX3" fmla="*/ 1411100 w 7193817"/>
              <a:gd name="connsiteY3" fmla="*/ 3355717 h 3952800"/>
              <a:gd name="connsiteX4" fmla="*/ 0 w 7193817"/>
              <a:gd name="connsiteY4" fmla="*/ 1894 h 3952800"/>
              <a:gd name="connsiteX0" fmla="*/ 0 w 7193932"/>
              <a:gd name="connsiteY0" fmla="*/ 1894 h 3952800"/>
              <a:gd name="connsiteX1" fmla="*/ 7193817 w 7193932"/>
              <a:gd name="connsiteY1" fmla="*/ 0 h 3952800"/>
              <a:gd name="connsiteX2" fmla="*/ 7149291 w 7193932"/>
              <a:gd name="connsiteY2" fmla="*/ 932391 h 3952800"/>
              <a:gd name="connsiteX3" fmla="*/ 7193817 w 7193932"/>
              <a:gd name="connsiteY3" fmla="*/ 3952800 h 3952800"/>
              <a:gd name="connsiteX4" fmla="*/ 1411100 w 7193932"/>
              <a:gd name="connsiteY4" fmla="*/ 3355717 h 3952800"/>
              <a:gd name="connsiteX5" fmla="*/ 0 w 7193932"/>
              <a:gd name="connsiteY5" fmla="*/ 1894 h 3952800"/>
              <a:gd name="connsiteX0" fmla="*/ 0 w 7201060"/>
              <a:gd name="connsiteY0" fmla="*/ 1894 h 3952800"/>
              <a:gd name="connsiteX1" fmla="*/ 7193817 w 7201060"/>
              <a:gd name="connsiteY1" fmla="*/ 0 h 3952800"/>
              <a:gd name="connsiteX2" fmla="*/ 7201060 w 7201060"/>
              <a:gd name="connsiteY2" fmla="*/ 939633 h 3952800"/>
              <a:gd name="connsiteX3" fmla="*/ 7193817 w 7201060"/>
              <a:gd name="connsiteY3" fmla="*/ 3952800 h 3952800"/>
              <a:gd name="connsiteX4" fmla="*/ 1411100 w 7201060"/>
              <a:gd name="connsiteY4" fmla="*/ 3355717 h 3952800"/>
              <a:gd name="connsiteX5" fmla="*/ 0 w 7201060"/>
              <a:gd name="connsiteY5" fmla="*/ 1894 h 3952800"/>
              <a:gd name="connsiteX0" fmla="*/ 0 w 7194378"/>
              <a:gd name="connsiteY0" fmla="*/ 1894 h 3952800"/>
              <a:gd name="connsiteX1" fmla="*/ 7193817 w 7194378"/>
              <a:gd name="connsiteY1" fmla="*/ 0 h 3952800"/>
              <a:gd name="connsiteX2" fmla="*/ 7190552 w 7194378"/>
              <a:gd name="connsiteY2" fmla="*/ 914877 h 3952800"/>
              <a:gd name="connsiteX3" fmla="*/ 7193817 w 7194378"/>
              <a:gd name="connsiteY3" fmla="*/ 3952800 h 3952800"/>
              <a:gd name="connsiteX4" fmla="*/ 1411100 w 7194378"/>
              <a:gd name="connsiteY4" fmla="*/ 3355717 h 3952800"/>
              <a:gd name="connsiteX5" fmla="*/ 0 w 7194378"/>
              <a:gd name="connsiteY5" fmla="*/ 1894 h 3952800"/>
              <a:gd name="connsiteX0" fmla="*/ 0 w 7194378"/>
              <a:gd name="connsiteY0" fmla="*/ 1894 h 3363822"/>
              <a:gd name="connsiteX1" fmla="*/ 7193817 w 7194378"/>
              <a:gd name="connsiteY1" fmla="*/ 0 h 3363822"/>
              <a:gd name="connsiteX2" fmla="*/ 7190552 w 7194378"/>
              <a:gd name="connsiteY2" fmla="*/ 914877 h 3363822"/>
              <a:gd name="connsiteX3" fmla="*/ 1411100 w 7194378"/>
              <a:gd name="connsiteY3" fmla="*/ 3355717 h 3363822"/>
              <a:gd name="connsiteX4" fmla="*/ 0 w 7194378"/>
              <a:gd name="connsiteY4" fmla="*/ 1894 h 3363822"/>
              <a:gd name="connsiteX0" fmla="*/ 0 w 7194378"/>
              <a:gd name="connsiteY0" fmla="*/ 1894 h 3355717"/>
              <a:gd name="connsiteX1" fmla="*/ 7193817 w 7194378"/>
              <a:gd name="connsiteY1" fmla="*/ 0 h 3355717"/>
              <a:gd name="connsiteX2" fmla="*/ 7190552 w 7194378"/>
              <a:gd name="connsiteY2" fmla="*/ 914877 h 3355717"/>
              <a:gd name="connsiteX3" fmla="*/ 1411100 w 7194378"/>
              <a:gd name="connsiteY3" fmla="*/ 3355717 h 3355717"/>
              <a:gd name="connsiteX4" fmla="*/ 0 w 7194378"/>
              <a:gd name="connsiteY4" fmla="*/ 1894 h 335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4378" h="3355717">
                <a:moveTo>
                  <a:pt x="0" y="1894"/>
                </a:moveTo>
                <a:lnTo>
                  <a:pt x="7193817" y="0"/>
                </a:lnTo>
                <a:cubicBezTo>
                  <a:pt x="7196647" y="306542"/>
                  <a:pt x="7187722" y="608335"/>
                  <a:pt x="7190552" y="914877"/>
                </a:cubicBezTo>
                <a:lnTo>
                  <a:pt x="1411100" y="3355717"/>
                </a:lnTo>
                <a:lnTo>
                  <a:pt x="0" y="1894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/>
          </a:p>
        </p:txBody>
      </p:sp>
      <p:sp>
        <p:nvSpPr>
          <p:cNvPr id="19" name="Rechtwinkliges Dreieck 18"/>
          <p:cNvSpPr/>
          <p:nvPr userDrawn="1"/>
        </p:nvSpPr>
        <p:spPr>
          <a:xfrm flipH="1">
            <a:off x="6564350" y="3783664"/>
            <a:ext cx="5649949" cy="3476455"/>
          </a:xfrm>
          <a:prstGeom prst="rtTriangle">
            <a:avLst/>
          </a:prstGeom>
          <a:solidFill>
            <a:srgbClr val="00AA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>
              <a:solidFill>
                <a:srgbClr val="0092D2"/>
              </a:solidFill>
            </a:endParaRPr>
          </a:p>
        </p:txBody>
      </p:sp>
      <p:pic>
        <p:nvPicPr>
          <p:cNvPr id="20" name="Bild 9" descr="ZNU Logo_weis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1" y="5658696"/>
            <a:ext cx="2028187" cy="757153"/>
          </a:xfrm>
          <a:prstGeom prst="rect">
            <a:avLst/>
          </a:prstGeom>
        </p:spPr>
      </p:pic>
      <p:sp>
        <p:nvSpPr>
          <p:cNvPr id="22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00800" y="466957"/>
            <a:ext cx="9398400" cy="297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99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des Kunden und Ort und Datum der Präsentation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00800" y="2965894"/>
            <a:ext cx="9398400" cy="297508"/>
          </a:xfrm>
        </p:spPr>
        <p:txBody>
          <a:bodyPr/>
          <a:lstStyle>
            <a:lvl1pPr marL="0" indent="0" algn="l">
              <a:buNone/>
              <a:defRPr sz="1599">
                <a:solidFill>
                  <a:schemeClr val="tx1"/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Name(n) des/der </a:t>
            </a:r>
            <a:r>
              <a:rPr lang="de-DE" dirty="0" err="1"/>
              <a:t>ReferentIn</a:t>
            </a:r>
            <a:r>
              <a:rPr lang="de-DE" dirty="0"/>
              <a:t>(</a:t>
            </a:r>
            <a:r>
              <a:rPr lang="de-DE" dirty="0" err="1"/>
              <a:t>nen</a:t>
            </a:r>
            <a:r>
              <a:rPr lang="de-DE" dirty="0"/>
              <a:t>) einfügen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00800" y="834943"/>
            <a:ext cx="9398400" cy="1991797"/>
          </a:xfrm>
        </p:spPr>
        <p:txBody>
          <a:bodyPr vert="horz"/>
          <a:lstStyle>
            <a:lvl1pPr>
              <a:defRPr sz="3732"/>
            </a:lvl1pPr>
          </a:lstStyle>
          <a:p>
            <a:r>
              <a:rPr lang="de-DE" dirty="0"/>
              <a:t>Titel der Präsentation einfügen</a:t>
            </a:r>
          </a:p>
        </p:txBody>
      </p:sp>
    </p:spTree>
    <p:extLst>
      <p:ext uri="{BB962C8B-B14F-4D97-AF65-F5344CB8AC3E}">
        <p14:creationId xmlns:p14="http://schemas.microsoft.com/office/powerpoint/2010/main" val="284828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328B826-ED00-35E5-F668-8BAD5DC6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080" b="12810"/>
          <a:stretch/>
        </p:blipFill>
        <p:spPr>
          <a:xfrm>
            <a:off x="4439816" y="908720"/>
            <a:ext cx="7776865" cy="59827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9230816" cy="12961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7664" y="1389335"/>
            <a:ext cx="10972800" cy="4569371"/>
          </a:xfr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chemeClr val="tx2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chemeClr val="tx2"/>
              </a:buClr>
              <a:defRPr sz="1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 sz="1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98A7F19-82C4-B3FA-7EF4-3EF50B2F9F56}"/>
              </a:ext>
            </a:extLst>
          </p:cNvPr>
          <p:cNvCxnSpPr/>
          <p:nvPr userDrawn="1"/>
        </p:nvCxnSpPr>
        <p:spPr>
          <a:xfrm>
            <a:off x="609600" y="6237312"/>
            <a:ext cx="10972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0ABFA1C0-F159-2757-1912-5D8F4BEC2319}"/>
              </a:ext>
            </a:extLst>
          </p:cNvPr>
          <p:cNvSpPr/>
          <p:nvPr userDrawn="1"/>
        </p:nvSpPr>
        <p:spPr>
          <a:xfrm>
            <a:off x="4223792" y="4437112"/>
            <a:ext cx="1008112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41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48AFD7-A1D3-7EAE-D37E-91D9DA63D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501" r="18699" b="1966"/>
          <a:stretch/>
        </p:blipFill>
        <p:spPr>
          <a:xfrm rot="10800000">
            <a:off x="-2" y="1194844"/>
            <a:ext cx="10206699" cy="566315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9230816" cy="12961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2AF86892-F642-5158-402D-2570D126DD60}"/>
              </a:ext>
            </a:extLst>
          </p:cNvPr>
          <p:cNvCxnSpPr/>
          <p:nvPr userDrawn="1"/>
        </p:nvCxnSpPr>
        <p:spPr>
          <a:xfrm>
            <a:off x="609600" y="6237312"/>
            <a:ext cx="10972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>
            <a:extLst>
              <a:ext uri="{FF2B5EF4-FFF2-40B4-BE49-F238E27FC236}">
                <a16:creationId xmlns:a16="http://schemas.microsoft.com/office/drawing/2014/main" id="{8FDCA830-BB64-5CCF-C5BA-C89A464D2C9E}"/>
              </a:ext>
            </a:extLst>
          </p:cNvPr>
          <p:cNvSpPr/>
          <p:nvPr userDrawn="1"/>
        </p:nvSpPr>
        <p:spPr>
          <a:xfrm>
            <a:off x="9408368" y="3140968"/>
            <a:ext cx="122413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44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723808" y="6376244"/>
            <a:ext cx="2844800" cy="365125"/>
          </a:xfrm>
        </p:spPr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buClr>
                <a:schemeClr val="tx2"/>
              </a:buClr>
              <a:defRPr sz="18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 sz="18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indent="-342900">
              <a:buClr>
                <a:srgbClr val="023064"/>
              </a:buClr>
              <a:defRPr lang="de-DE" sz="28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>
              <a:buClr>
                <a:srgbClr val="023064"/>
              </a:buClr>
              <a:defRPr lang="de-DE" sz="24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>
                <a:srgbClr val="023064"/>
              </a:buClr>
              <a:defRPr lang="de-DE" sz="20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Clr>
                <a:srgbClr val="7F792C"/>
              </a:buClr>
              <a:defRPr lang="de-DE" sz="18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Clr>
                <a:srgbClr val="7F792C"/>
              </a:buClr>
              <a:defRPr lang="de-DE" sz="1800" kern="12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111547"/>
            <a:ext cx="9230816" cy="12961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9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buClr>
                <a:schemeClr val="tx2"/>
              </a:buClr>
              <a:defRPr sz="2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chemeClr val="tx2"/>
              </a:buClr>
              <a:defRPr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chemeClr val="tx2"/>
              </a:buClr>
              <a:defRPr sz="18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chemeClr val="tx2"/>
              </a:buCl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lang="de-DE" sz="2400" b="1" kern="1200" dirty="0" smtClean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indent="-342900">
              <a:buClr>
                <a:srgbClr val="023064"/>
              </a:buClr>
              <a:defRPr lang="de-DE" sz="24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>
              <a:buClr>
                <a:srgbClr val="023064"/>
              </a:buClr>
              <a:defRPr lang="de-DE" sz="20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>
                <a:srgbClr val="023064"/>
              </a:buClr>
              <a:defRPr lang="de-DE" sz="18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Clr>
                <a:srgbClr val="7F792C"/>
              </a:buClr>
              <a:defRPr lang="de-DE" sz="1600" kern="120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Clr>
                <a:srgbClr val="7F792C"/>
              </a:buClr>
              <a:defRPr lang="de-DE" sz="1600" kern="12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9230816" cy="12961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8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36474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1398524"/>
            <a:ext cx="6815667" cy="4691064"/>
          </a:xfrm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defRPr sz="3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chemeClr val="tx2"/>
              </a:buClr>
              <a:defRPr sz="28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chemeClr val="tx2"/>
              </a:buClr>
              <a:defRPr sz="2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chemeClr val="tx2"/>
              </a:buClr>
              <a:defRPr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chemeClr val="tx2"/>
              </a:buClr>
              <a:defRPr sz="20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534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#Datum#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0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84299" y="63813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2024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2234E41-3DA0-4680-85A2-E714326F3810}"/>
              </a:ext>
            </a:extLst>
          </p:cNvPr>
          <p:cNvCxnSpPr/>
          <p:nvPr userDrawn="1"/>
        </p:nvCxnSpPr>
        <p:spPr>
          <a:xfrm>
            <a:off x="609600" y="6237312"/>
            <a:ext cx="109728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99" y="404664"/>
            <a:ext cx="1800000" cy="5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microsoft.com/office/2018/10/relationships/comments" Target="../comments/modernComment_19B_186399B0.xml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sv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9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bio-val.de/ergebnisse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26/sciadv.adh2458" TargetMode="External"/><Relationship Id="rId13" Type="http://schemas.openxmlformats.org/officeDocument/2006/relationships/hyperlink" Target="https://www.chathamhouse.org/sites/default/files/2021-02/2021-02-03-food-system-biodiversity-loss-benton-et-al_0.pdf" TargetMode="External"/><Relationship Id="rId3" Type="http://schemas.openxmlformats.org/officeDocument/2006/relationships/hyperlink" Target="mailto:ulrike.eberle@uni-wh.de" TargetMode="External"/><Relationship Id="rId7" Type="http://schemas.openxmlformats.org/officeDocument/2006/relationships/hyperlink" Target="https://joint-research-centre.ec.europa.eu/jrc-news-and-updates/eu-ecosystem-services-valued-almost-eu125-billion-year-2019-12-11_en" TargetMode="External"/><Relationship Id="rId12" Type="http://schemas.openxmlformats.org/officeDocument/2006/relationships/hyperlink" Target="https://doi.org/10.3390/su1120562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orsus.de/" TargetMode="External"/><Relationship Id="rId11" Type="http://schemas.openxmlformats.org/officeDocument/2006/relationships/hyperlink" Target="https://www.wwf.de/fileadmin/user_upload/living-planet-report/2018/WWF_Living_Planet_Report_Kurzfassung.pdf" TargetMode="External"/><Relationship Id="rId5" Type="http://schemas.openxmlformats.org/officeDocument/2006/relationships/hyperlink" Target="mailto:u.eberle@corsus.de" TargetMode="External"/><Relationship Id="rId10" Type="http://schemas.openxmlformats.org/officeDocument/2006/relationships/hyperlink" Target="https://www.stockholmresilience.org/research/planetary-boundaries.html" TargetMode="External"/><Relationship Id="rId4" Type="http://schemas.openxmlformats.org/officeDocument/2006/relationships/hyperlink" Target="http://www.bio-val.de/" TargetMode="External"/><Relationship Id="rId9" Type="http://schemas.openxmlformats.org/officeDocument/2006/relationships/hyperlink" Target="https://www.cbd.int/doc/legal/cbd-e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AF709D9-CEED-11BE-A731-B0F0DA7BE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9841" r="3340" b="39424"/>
          <a:stretch/>
        </p:blipFill>
        <p:spPr>
          <a:xfrm>
            <a:off x="-155481" y="-387424"/>
            <a:ext cx="12347481" cy="512721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9DFFB69-5F2D-2894-0018-C6A5F4C7C431}"/>
              </a:ext>
            </a:extLst>
          </p:cNvPr>
          <p:cNvSpPr/>
          <p:nvPr/>
        </p:nvSpPr>
        <p:spPr>
          <a:xfrm>
            <a:off x="503395" y="3073636"/>
            <a:ext cx="9481037" cy="1687479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90607" y="3267392"/>
            <a:ext cx="10363200" cy="1384995"/>
          </a:xfrm>
          <a:noFill/>
        </p:spPr>
        <p:txBody>
          <a:bodyPr wrap="square" rtlCol="0">
            <a:spAutoFit/>
          </a:bodyPr>
          <a:lstStyle/>
          <a:p>
            <a:r>
              <a:rPr lang="de-DE" sz="4200" b="0" dirty="0"/>
              <a:t>BIODIVERSITÄT IM UNTERNEHMEN </a:t>
            </a:r>
            <a:br>
              <a:rPr lang="de-DE" sz="4200" b="0" dirty="0"/>
            </a:br>
            <a:r>
              <a:rPr lang="de-DE" sz="4200" b="0" dirty="0"/>
              <a:t>MANAGEN UND MESSEN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4408" y="4739793"/>
            <a:ext cx="11304240" cy="2232248"/>
          </a:xfrm>
        </p:spPr>
        <p:txBody>
          <a:bodyPr>
            <a:normAutofit/>
          </a:bodyPr>
          <a:lstStyle/>
          <a:p>
            <a:r>
              <a:rPr lang="de-DE" sz="2400" dirty="0" err="1"/>
              <a:t>Autor:innen</a:t>
            </a:r>
            <a:r>
              <a:rPr lang="de-DE" sz="2400" dirty="0"/>
              <a:t>: Dr. Charlott Hübel, Dr. Verena Timmer, Dr. Ulrike Eberle, Maike Dilly </a:t>
            </a:r>
          </a:p>
          <a:p>
            <a:endParaRPr lang="de-DE" sz="3200" dirty="0"/>
          </a:p>
          <a:p>
            <a:endParaRPr lang="de-DE" sz="3200" b="1" dirty="0"/>
          </a:p>
          <a:p>
            <a:endParaRPr lang="de-DE" sz="32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20AE64-DEAD-6D63-7692-82221BAB6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08" y="5663155"/>
            <a:ext cx="1800000" cy="5021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19839A0-3AE6-525A-B83A-FAA8AEF5A74B}"/>
              </a:ext>
            </a:extLst>
          </p:cNvPr>
          <p:cNvSpPr txBox="1"/>
          <p:nvPr/>
        </p:nvSpPr>
        <p:spPr>
          <a:xfrm>
            <a:off x="556606" y="5517232"/>
            <a:ext cx="8851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800" dirty="0">
              <a:solidFill>
                <a:schemeClr val="accent2"/>
              </a:solidFill>
              <a:latin typeface="Open Sans Light" panose="020B030603050402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de-DE" sz="1800" dirty="0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Ergebnisse aus dem Forschungsvorhaben BioVal – </a:t>
            </a:r>
            <a:r>
              <a:rPr lang="de-DE" sz="1800" dirty="0" err="1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Biodiversity</a:t>
            </a:r>
            <a:r>
              <a:rPr lang="de-DE" sz="1800" dirty="0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Valuing</a:t>
            </a:r>
            <a:r>
              <a:rPr lang="de-DE" sz="1800" dirty="0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 &amp; </a:t>
            </a:r>
            <a:r>
              <a:rPr lang="de-DE" sz="1800" dirty="0" err="1">
                <a:solidFill>
                  <a:schemeClr val="accent2"/>
                </a:solidFill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Valuation</a:t>
            </a:r>
            <a:endParaRPr lang="de-DE" sz="1800" dirty="0">
              <a:solidFill>
                <a:schemeClr val="accent2"/>
              </a:solidFill>
              <a:latin typeface="Open Sans Light" panose="020B030603050402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4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9889198-F65D-B3A9-378A-A52A5290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88" y="337058"/>
            <a:ext cx="10094912" cy="1296144"/>
          </a:xfrm>
        </p:spPr>
        <p:txBody>
          <a:bodyPr>
            <a:normAutofit/>
          </a:bodyPr>
          <a:lstStyle/>
          <a:p>
            <a:r>
              <a:rPr lang="de-DE" dirty="0"/>
              <a:t>BIODIVERSITÄT IST KEINE </a:t>
            </a:r>
            <a:r>
              <a:rPr lang="de-DE" dirty="0" err="1"/>
              <a:t>EINBAHNSTRAßE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8E44C6-C143-1060-9ECF-049C786C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ECB09E20-C31A-936A-CBF3-867459516A6B}"/>
              </a:ext>
            </a:extLst>
          </p:cNvPr>
          <p:cNvSpPr/>
          <p:nvPr/>
        </p:nvSpPr>
        <p:spPr>
          <a:xfrm rot="5400000">
            <a:off x="5480634" y="2780949"/>
            <a:ext cx="792088" cy="2016224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30BE32-7DB2-D2A4-D924-4D42358A64D0}"/>
              </a:ext>
            </a:extLst>
          </p:cNvPr>
          <p:cNvSpPr txBox="1"/>
          <p:nvPr/>
        </p:nvSpPr>
        <p:spPr>
          <a:xfrm>
            <a:off x="1990313" y="2326807"/>
            <a:ext cx="8272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Was sind die Auswirkungen der eigenen </a:t>
            </a:r>
          </a:p>
          <a:p>
            <a:pPr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Geschäftstätigkeiten auf Biodiversität?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7D3DC8-6B48-8C3C-A129-6DF6D9AD00F3}"/>
              </a:ext>
            </a:extLst>
          </p:cNvPr>
          <p:cNvSpPr txBox="1"/>
          <p:nvPr/>
        </p:nvSpPr>
        <p:spPr>
          <a:xfrm>
            <a:off x="1740476" y="4559468"/>
            <a:ext cx="8272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Wie wirkt sich die Biodiversität auf die </a:t>
            </a:r>
          </a:p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eigenen Geschäftstätigkeiten aus?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6425E1E-C1A1-E233-D179-5FB7F57B7B62}"/>
              </a:ext>
            </a:extLst>
          </p:cNvPr>
          <p:cNvSpPr/>
          <p:nvPr/>
        </p:nvSpPr>
        <p:spPr>
          <a:xfrm>
            <a:off x="694169" y="2060847"/>
            <a:ext cx="2592288" cy="3564417"/>
          </a:xfrm>
          <a:prstGeom prst="rect">
            <a:avLst/>
          </a:prstGeom>
          <a:solidFill>
            <a:srgbClr val="EEF2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0E05C24-29BB-D638-BFC3-DA623D01CCC1}"/>
              </a:ext>
            </a:extLst>
          </p:cNvPr>
          <p:cNvSpPr/>
          <p:nvPr/>
        </p:nvSpPr>
        <p:spPr>
          <a:xfrm>
            <a:off x="8903566" y="2060847"/>
            <a:ext cx="2592288" cy="3564417"/>
          </a:xfrm>
          <a:prstGeom prst="rect">
            <a:avLst/>
          </a:prstGeom>
          <a:solidFill>
            <a:srgbClr val="EEF2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Bild, das Grafiken, Screenshot, Grafikdesign, Clipart enthält.&#10;&#10;Automatisch generierte Beschreibung">
            <a:extLst>
              <a:ext uri="{FF2B5EF4-FFF2-40B4-BE49-F238E27FC236}">
                <a16:creationId xmlns:a16="http://schemas.microsoft.com/office/drawing/2014/main" id="{A36DF0A6-31C7-7D20-41EA-60F0603DB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" y="2855052"/>
            <a:ext cx="1868018" cy="1868018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BD4D742-9F20-95E7-193A-93354C985ECB}"/>
              </a:ext>
            </a:extLst>
          </p:cNvPr>
          <p:cNvGrpSpPr/>
          <p:nvPr/>
        </p:nvGrpSpPr>
        <p:grpSpPr>
          <a:xfrm rot="682386">
            <a:off x="9125232" y="3252816"/>
            <a:ext cx="648072" cy="844507"/>
            <a:chOff x="9552384" y="3429000"/>
            <a:chExt cx="606038" cy="843747"/>
          </a:xfrm>
        </p:grpSpPr>
        <p:pic>
          <p:nvPicPr>
            <p:cNvPr id="16" name="Grafik 15" descr="Ein Bild, das Grafiken, Grafikdesign, Clipart, Farbigkeit enthält.&#10;&#10;Automatisch generierte Beschreibung">
              <a:extLst>
                <a:ext uri="{FF2B5EF4-FFF2-40B4-BE49-F238E27FC236}">
                  <a16:creationId xmlns:a16="http://schemas.microsoft.com/office/drawing/2014/main" id="{1A4F89D1-F0D0-CDC0-37B2-D8984F1F0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14" r="44455" b="16854"/>
            <a:stretch/>
          </p:blipFill>
          <p:spPr>
            <a:xfrm>
              <a:off x="9552384" y="3573016"/>
              <a:ext cx="606038" cy="699731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09313EC-8F31-D127-EA0B-9DC0C5340EB1}"/>
                </a:ext>
              </a:extLst>
            </p:cNvPr>
            <p:cNvSpPr/>
            <p:nvPr/>
          </p:nvSpPr>
          <p:spPr>
            <a:xfrm>
              <a:off x="9780851" y="3429000"/>
              <a:ext cx="303221" cy="271539"/>
            </a:xfrm>
            <a:prstGeom prst="rect">
              <a:avLst/>
            </a:prstGeom>
            <a:solidFill>
              <a:srgbClr val="EEF2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 descr="Ein Bild, das Grafiken, Clipart, Kreativität, Design enthält.&#10;&#10;Automatisch generierte Beschreibung">
            <a:extLst>
              <a:ext uri="{FF2B5EF4-FFF2-40B4-BE49-F238E27FC236}">
                <a16:creationId xmlns:a16="http://schemas.microsoft.com/office/drawing/2014/main" id="{161A7357-73C9-2BCA-879E-117FE9427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18" y="3198937"/>
            <a:ext cx="1541930" cy="154193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57A46C72-BA7F-4AF9-AFE8-B2CBC57C8FE4}"/>
              </a:ext>
            </a:extLst>
          </p:cNvPr>
          <p:cNvSpPr txBox="1"/>
          <p:nvPr/>
        </p:nvSpPr>
        <p:spPr>
          <a:xfrm>
            <a:off x="551384" y="6273335"/>
            <a:ext cx="61068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Flaticon.com</a:t>
            </a:r>
            <a:endParaRPr lang="de-DE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4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B1CD304F-05AC-0C0F-4C88-5377D0C7407E}"/>
              </a:ext>
            </a:extLst>
          </p:cNvPr>
          <p:cNvGrpSpPr/>
          <p:nvPr/>
        </p:nvGrpSpPr>
        <p:grpSpPr>
          <a:xfrm>
            <a:off x="623392" y="980728"/>
            <a:ext cx="5465176" cy="2599795"/>
            <a:chOff x="623392" y="980728"/>
            <a:chExt cx="5465176" cy="2599795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2A1338AE-780F-F6E3-CE91-56BF39CA99DF}"/>
                </a:ext>
              </a:extLst>
            </p:cNvPr>
            <p:cNvGrpSpPr/>
            <p:nvPr/>
          </p:nvGrpSpPr>
          <p:grpSpPr>
            <a:xfrm>
              <a:off x="623392" y="980728"/>
              <a:ext cx="5465176" cy="2599795"/>
              <a:chOff x="623392" y="980728"/>
              <a:chExt cx="5465176" cy="2599795"/>
            </a:xfrm>
          </p:grpSpPr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B4F8242C-8D3D-36E3-A07C-71055207D63A}"/>
                  </a:ext>
                </a:extLst>
              </p:cNvPr>
              <p:cNvGrpSpPr/>
              <p:nvPr/>
            </p:nvGrpSpPr>
            <p:grpSpPr>
              <a:xfrm>
                <a:off x="623392" y="980728"/>
                <a:ext cx="5465176" cy="2599795"/>
                <a:chOff x="623392" y="980728"/>
                <a:chExt cx="5465176" cy="2599795"/>
              </a:xfrm>
            </p:grpSpPr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8896328B-01DF-6916-24D2-8C7B9927CB34}"/>
                    </a:ext>
                  </a:extLst>
                </p:cNvPr>
                <p:cNvSpPr/>
                <p:nvPr/>
              </p:nvSpPr>
              <p:spPr>
                <a:xfrm>
                  <a:off x="623392" y="980728"/>
                  <a:ext cx="5465176" cy="2599795"/>
                </a:xfrm>
                <a:prstGeom prst="rect">
                  <a:avLst/>
                </a:prstGeom>
                <a:solidFill>
                  <a:srgbClr val="95C11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BEC869AC-BA31-6172-8726-6CAAC8A1BAB8}"/>
                    </a:ext>
                  </a:extLst>
                </p:cNvPr>
                <p:cNvSpPr txBox="1"/>
                <p:nvPr/>
              </p:nvSpPr>
              <p:spPr>
                <a:xfrm>
                  <a:off x="793048" y="1131160"/>
                  <a:ext cx="2592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Produktentwicklung</a:t>
                  </a:r>
                </a:p>
              </p:txBody>
            </p:sp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539821C6-6801-9EAB-5192-70CBCA614FBC}"/>
                    </a:ext>
                  </a:extLst>
                </p:cNvPr>
                <p:cNvSpPr txBox="1"/>
                <p:nvPr/>
              </p:nvSpPr>
              <p:spPr>
                <a:xfrm>
                  <a:off x="838857" y="1619487"/>
                  <a:ext cx="254647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Optimierung von</a:t>
                  </a:r>
                  <a:b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</a:br>
                  <a: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Produkten / Angeboten</a:t>
                  </a:r>
                </a:p>
              </p:txBody>
            </p:sp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C26C8F30-3C4E-EEF2-63A0-C72B9B37283D}"/>
                    </a:ext>
                  </a:extLst>
                </p:cNvPr>
                <p:cNvSpPr txBox="1"/>
                <p:nvPr/>
              </p:nvSpPr>
              <p:spPr>
                <a:xfrm>
                  <a:off x="1946955" y="2442252"/>
                  <a:ext cx="320116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Optimierung des</a:t>
                  </a:r>
                  <a:b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</a:br>
                  <a:r>
                    <a:rPr lang="de-DE" sz="1600" dirty="0"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Portfolios</a:t>
                  </a:r>
                </a:p>
              </p:txBody>
            </p:sp>
            <p:pic>
              <p:nvPicPr>
                <p:cNvPr id="34" name="Grafik 33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9E2E5B95-9552-55DE-6A32-663735877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8770" y="1067352"/>
                  <a:ext cx="523534" cy="523534"/>
                </a:xfrm>
                <a:prstGeom prst="rect">
                  <a:avLst/>
                </a:prstGeom>
              </p:spPr>
            </p:pic>
            <p:pic>
              <p:nvPicPr>
                <p:cNvPr id="36" name="Grafik 35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6B5A6777-9671-BDF7-DA07-A9BA6A552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0069" y="1644041"/>
                  <a:ext cx="370474" cy="370474"/>
                </a:xfrm>
                <a:prstGeom prst="rect">
                  <a:avLst/>
                </a:prstGeom>
              </p:spPr>
            </p:pic>
            <p:pic>
              <p:nvPicPr>
                <p:cNvPr id="38" name="Grafik 37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74458FF4-B610-1856-F44E-AA253CCA01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0988" y="2795028"/>
                  <a:ext cx="607327" cy="607327"/>
                </a:xfrm>
                <a:prstGeom prst="rect">
                  <a:avLst/>
                </a:prstGeom>
              </p:spPr>
            </p:pic>
            <p:pic>
              <p:nvPicPr>
                <p:cNvPr id="40" name="Grafik 39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DCE33157-E996-0F7A-AA6C-404A879699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8114" y="1186976"/>
                  <a:ext cx="656311" cy="656311"/>
                </a:xfrm>
                <a:prstGeom prst="rect">
                  <a:avLst/>
                </a:prstGeom>
              </p:spPr>
            </p:pic>
            <p:pic>
              <p:nvPicPr>
                <p:cNvPr id="42" name="Grafik 41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6C33C47C-0E19-5825-5118-F653AF27A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888882" y="2817580"/>
                  <a:ext cx="584775" cy="584775"/>
                </a:xfrm>
                <a:prstGeom prst="rect">
                  <a:avLst/>
                </a:prstGeom>
              </p:spPr>
            </p:pic>
            <p:pic>
              <p:nvPicPr>
                <p:cNvPr id="44" name="Grafik 43" descr="Ein Bild, das Schwarz, Dunkelheit enthält.&#10;&#10;Automatisch generierte Beschreibung">
                  <a:extLst>
                    <a:ext uri="{FF2B5EF4-FFF2-40B4-BE49-F238E27FC236}">
                      <a16:creationId xmlns:a16="http://schemas.microsoft.com/office/drawing/2014/main" id="{2CF07E16-6928-0238-3D2C-F76F97221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672" y="2442252"/>
                  <a:ext cx="813256" cy="813256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Käse Silhouette">
                <a:extLst>
                  <a:ext uri="{FF2B5EF4-FFF2-40B4-BE49-F238E27FC236}">
                    <a16:creationId xmlns:a16="http://schemas.microsoft.com/office/drawing/2014/main" id="{CD50847E-0194-DD2C-2C68-887976558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47287" y="1487836"/>
                <a:ext cx="611239" cy="611239"/>
              </a:xfrm>
              <a:prstGeom prst="rect">
                <a:avLst/>
              </a:prstGeom>
            </p:spPr>
          </p:pic>
        </p:grpSp>
        <p:pic>
          <p:nvPicPr>
            <p:cNvPr id="46" name="Grafik 45" descr="Tisch decken Silhouette">
              <a:extLst>
                <a:ext uri="{FF2B5EF4-FFF2-40B4-BE49-F238E27FC236}">
                  <a16:creationId xmlns:a16="http://schemas.microsoft.com/office/drawing/2014/main" id="{D5C675B6-F880-D9D3-40D1-7043EADD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3779653" y="1843091"/>
              <a:ext cx="914400" cy="91440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00BFB2DB-C0E3-182B-A2A0-33510B463AFE}"/>
              </a:ext>
            </a:extLst>
          </p:cNvPr>
          <p:cNvGrpSpPr/>
          <p:nvPr/>
        </p:nvGrpSpPr>
        <p:grpSpPr>
          <a:xfrm>
            <a:off x="623392" y="3596083"/>
            <a:ext cx="5454736" cy="2599795"/>
            <a:chOff x="623392" y="3596083"/>
            <a:chExt cx="5454736" cy="2599795"/>
          </a:xfrm>
        </p:grpSpPr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6F850F7A-193B-2DFF-E9E7-80A49A0C8434}"/>
                </a:ext>
              </a:extLst>
            </p:cNvPr>
            <p:cNvGrpSpPr/>
            <p:nvPr/>
          </p:nvGrpSpPr>
          <p:grpSpPr>
            <a:xfrm>
              <a:off x="623392" y="3596083"/>
              <a:ext cx="5454736" cy="2599795"/>
              <a:chOff x="623392" y="3596083"/>
              <a:chExt cx="5454736" cy="2599795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D1F9AAB6-A695-E492-4BFB-E94D967DA274}"/>
                  </a:ext>
                </a:extLst>
              </p:cNvPr>
              <p:cNvSpPr/>
              <p:nvPr/>
            </p:nvSpPr>
            <p:spPr>
              <a:xfrm>
                <a:off x="623392" y="3596083"/>
                <a:ext cx="5454736" cy="259979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C8F9BFA-A108-A698-627D-5DCF2AB4F18A}"/>
                  </a:ext>
                </a:extLst>
              </p:cNvPr>
              <p:cNvSpPr txBox="1"/>
              <p:nvPr/>
            </p:nvSpPr>
            <p:spPr>
              <a:xfrm>
                <a:off x="1633232" y="3656622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Kommunikation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320C32C-0969-FA28-AEC4-A14088E7DC17}"/>
                  </a:ext>
                </a:extLst>
              </p:cNvPr>
              <p:cNvSpPr txBox="1"/>
              <p:nvPr/>
            </p:nvSpPr>
            <p:spPr>
              <a:xfrm>
                <a:off x="2093169" y="4152231"/>
                <a:ext cx="26697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Leistungen des Unternehmens</a:t>
                </a: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9734A1B-628D-69C9-B573-78ADEAA76860}"/>
                  </a:ext>
                </a:extLst>
              </p:cNvPr>
              <p:cNvSpPr txBox="1"/>
              <p:nvPr/>
            </p:nvSpPr>
            <p:spPr>
              <a:xfrm>
                <a:off x="1111615" y="5214417"/>
                <a:ext cx="4051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Leistungen auf Produkts- / Angebotsebene</a:t>
                </a:r>
              </a:p>
            </p:txBody>
          </p:sp>
          <p:pic>
            <p:nvPicPr>
              <p:cNvPr id="54" name="Grafik 53" descr="Einkaufstasche Silhouette">
                <a:extLst>
                  <a:ext uri="{FF2B5EF4-FFF2-40B4-BE49-F238E27FC236}">
                    <a16:creationId xmlns:a16="http://schemas.microsoft.com/office/drawing/2014/main" id="{EEA07265-A81C-69C2-46DE-B89FE6BB6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4622941" y="5121468"/>
                <a:ext cx="709470" cy="709470"/>
              </a:xfrm>
              <a:prstGeom prst="rect">
                <a:avLst/>
              </a:prstGeom>
            </p:spPr>
          </p:pic>
        </p:grpSp>
        <p:pic>
          <p:nvPicPr>
            <p:cNvPr id="52" name="Grafik 51" descr="Dokument Silhouette">
              <a:extLst>
                <a:ext uri="{FF2B5EF4-FFF2-40B4-BE49-F238E27FC236}">
                  <a16:creationId xmlns:a16="http://schemas.microsoft.com/office/drawing/2014/main" id="{48383688-D936-BB9A-9587-DEA4A58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01970" y="3848637"/>
              <a:ext cx="841791" cy="841791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51CF44B-85A5-FAA6-63B5-FAC6D7C15E3A}"/>
              </a:ext>
            </a:extLst>
          </p:cNvPr>
          <p:cNvGrpSpPr/>
          <p:nvPr/>
        </p:nvGrpSpPr>
        <p:grpSpPr>
          <a:xfrm>
            <a:off x="6101178" y="3596083"/>
            <a:ext cx="5465173" cy="2599795"/>
            <a:chOff x="6102230" y="980728"/>
            <a:chExt cx="5465173" cy="2599795"/>
          </a:xfrm>
          <a:solidFill>
            <a:schemeClr val="accent3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F27C2E2-ADC6-F683-2B41-A49C3D1CAA93}"/>
                </a:ext>
              </a:extLst>
            </p:cNvPr>
            <p:cNvSpPr/>
            <p:nvPr/>
          </p:nvSpPr>
          <p:spPr>
            <a:xfrm>
              <a:off x="6102230" y="980728"/>
              <a:ext cx="5465173" cy="2599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7B49165-7613-6ED7-CACA-933526AC3C2A}"/>
                </a:ext>
              </a:extLst>
            </p:cNvPr>
            <p:cNvSpPr txBox="1"/>
            <p:nvPr/>
          </p:nvSpPr>
          <p:spPr>
            <a:xfrm>
              <a:off x="6764733" y="1116752"/>
              <a:ext cx="374441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Erkenntnisgewinn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1E93E7D2-3830-7432-93C1-758F30BAF3C0}"/>
              </a:ext>
            </a:extLst>
          </p:cNvPr>
          <p:cNvGrpSpPr/>
          <p:nvPr/>
        </p:nvGrpSpPr>
        <p:grpSpPr>
          <a:xfrm>
            <a:off x="6102230" y="980728"/>
            <a:ext cx="5465173" cy="2599795"/>
            <a:chOff x="6102230" y="980728"/>
            <a:chExt cx="5465173" cy="2599795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B71D142-5AF8-D016-9AB0-D1BAA1CC5C0A}"/>
                </a:ext>
              </a:extLst>
            </p:cNvPr>
            <p:cNvSpPr/>
            <p:nvPr/>
          </p:nvSpPr>
          <p:spPr>
            <a:xfrm>
              <a:off x="6102230" y="980728"/>
              <a:ext cx="5465173" cy="2599795"/>
            </a:xfrm>
            <a:prstGeom prst="rect">
              <a:avLst/>
            </a:prstGeom>
            <a:solidFill>
              <a:srgbClr val="F39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A331DE8-A1E6-4125-8667-7F16882306CE}"/>
                </a:ext>
              </a:extLst>
            </p:cNvPr>
            <p:cNvSpPr txBox="1"/>
            <p:nvPr/>
          </p:nvSpPr>
          <p:spPr>
            <a:xfrm>
              <a:off x="7348512" y="1994560"/>
              <a:ext cx="3387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Risikoeinschätzung von Beschaffungsregionen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C61516E-E12A-AAF0-728A-95FBF3CCEE0C}"/>
                </a:ext>
              </a:extLst>
            </p:cNvPr>
            <p:cNvSpPr txBox="1"/>
            <p:nvPr/>
          </p:nvSpPr>
          <p:spPr>
            <a:xfrm>
              <a:off x="6641778" y="1534065"/>
              <a:ext cx="3387384" cy="70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Bewertung von </a:t>
              </a:r>
              <a:r>
                <a:rPr lang="de-DE" sz="1600" dirty="0" err="1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Lieferant:innen</a:t>
              </a:r>
              <a:endPara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70982A1-6693-9DDE-5B6B-3FF6C0075ED2}"/>
                </a:ext>
              </a:extLst>
            </p:cNvPr>
            <p:cNvSpPr txBox="1"/>
            <p:nvPr/>
          </p:nvSpPr>
          <p:spPr>
            <a:xfrm>
              <a:off x="6264378" y="1117024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Management von Lieferketten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B279F56-1B5F-E409-DE74-8D356ACDC563}"/>
                </a:ext>
              </a:extLst>
            </p:cNvPr>
            <p:cNvSpPr txBox="1"/>
            <p:nvPr/>
          </p:nvSpPr>
          <p:spPr>
            <a:xfrm>
              <a:off x="8132544" y="2687144"/>
              <a:ext cx="3275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Ableitung von Maßnahmensets für die Urproduktion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BA4E7951-EAFE-AA42-F00F-7BDB8ED08191}"/>
              </a:ext>
            </a:extLst>
          </p:cNvPr>
          <p:cNvGrpSpPr/>
          <p:nvPr/>
        </p:nvGrpSpPr>
        <p:grpSpPr>
          <a:xfrm>
            <a:off x="6801970" y="4546554"/>
            <a:ext cx="4764381" cy="1299037"/>
            <a:chOff x="6498964" y="3834382"/>
            <a:chExt cx="4764381" cy="1299037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402E56D-39EF-5F45-EF05-FDF5CFB6E356}"/>
                </a:ext>
              </a:extLst>
            </p:cNvPr>
            <p:cNvSpPr txBox="1"/>
            <p:nvPr/>
          </p:nvSpPr>
          <p:spPr>
            <a:xfrm>
              <a:off x="6498964" y="4548644"/>
              <a:ext cx="3511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Zahlt auf Nachhaltigkeitsengagement ein</a:t>
              </a:r>
            </a:p>
          </p:txBody>
        </p:sp>
        <p:pic>
          <p:nvPicPr>
            <p:cNvPr id="50" name="Grafik 49" descr="Insekt unter Lupe Silhouette">
              <a:extLst>
                <a:ext uri="{FF2B5EF4-FFF2-40B4-BE49-F238E27FC236}">
                  <a16:creationId xmlns:a16="http://schemas.microsoft.com/office/drawing/2014/main" id="{24D2FE90-2411-96CA-50FD-77CD0C73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0348945" y="3834382"/>
              <a:ext cx="914400" cy="914400"/>
            </a:xfrm>
            <a:prstGeom prst="rect">
              <a:avLst/>
            </a:prstGeom>
          </p:spPr>
        </p:pic>
      </p:grpSp>
      <p:sp>
        <p:nvSpPr>
          <p:cNvPr id="66" name="Datumsplatzhalter 3">
            <a:extLst>
              <a:ext uri="{FF2B5EF4-FFF2-40B4-BE49-F238E27FC236}">
                <a16:creationId xmlns:a16="http://schemas.microsoft.com/office/drawing/2014/main" id="{420D8505-C3D9-0219-2FDB-420B7602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6C86D4-DAF2-FC54-63BE-5FD8729634A3}"/>
              </a:ext>
            </a:extLst>
          </p:cNvPr>
          <p:cNvSpPr/>
          <p:nvPr/>
        </p:nvSpPr>
        <p:spPr>
          <a:xfrm>
            <a:off x="4747628" y="2490953"/>
            <a:ext cx="2557241" cy="2410311"/>
          </a:xfrm>
          <a:prstGeom prst="ellipse">
            <a:avLst/>
          </a:prstGeom>
          <a:solidFill>
            <a:srgbClr val="D3DCE0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10287A6-3633-F5EB-200F-5869CE5B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807" y="2948417"/>
            <a:ext cx="5219481" cy="1296144"/>
          </a:xfrm>
        </p:spPr>
        <p:txBody>
          <a:bodyPr>
            <a:noAutofit/>
          </a:bodyPr>
          <a:lstStyle/>
          <a:p>
            <a:pPr algn="ctr"/>
            <a:r>
              <a:rPr lang="de-DE" sz="2400" dirty="0">
                <a:latin typeface="Open Sans SemiBold" panose="020B0706030804020204"/>
              </a:rPr>
              <a:t>WAS BRINGT </a:t>
            </a:r>
            <a:br>
              <a:rPr lang="de-DE" sz="2400" dirty="0">
                <a:latin typeface="Open Sans SemiBold" panose="020B0706030804020204"/>
              </a:rPr>
            </a:br>
            <a:r>
              <a:rPr lang="de-DE" sz="2400" dirty="0">
                <a:latin typeface="Open Sans SemiBold" panose="020B0706030804020204"/>
              </a:rPr>
              <a:t>BIODIVERSITÄTS-</a:t>
            </a:r>
            <a:br>
              <a:rPr lang="de-DE" sz="2400" dirty="0">
                <a:latin typeface="Open Sans SemiBold" panose="020B0706030804020204"/>
              </a:rPr>
            </a:br>
            <a:r>
              <a:rPr lang="de-DE" sz="2400" dirty="0">
                <a:latin typeface="Open Sans SemiBold" panose="020B0706030804020204"/>
              </a:rPr>
              <a:t>MANAGEMENT?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7C5F68-717A-23AF-07CA-C5213441527D}"/>
              </a:ext>
            </a:extLst>
          </p:cNvPr>
          <p:cNvSpPr txBox="1"/>
          <p:nvPr/>
        </p:nvSpPr>
        <p:spPr>
          <a:xfrm>
            <a:off x="7257401" y="4244368"/>
            <a:ext cx="4112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Erhöhung des Bewusstseins für Biodiversität bei </a:t>
            </a:r>
            <a:r>
              <a:rPr lang="de-DE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Mitarbeiter:innen</a:t>
            </a:r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&amp; </a:t>
            </a:r>
            <a:r>
              <a:rPr lang="de-DE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Partner:innen</a:t>
            </a:r>
            <a:endParaRPr lang="de-DE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0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echseck 42">
            <a:extLst>
              <a:ext uri="{FF2B5EF4-FFF2-40B4-BE49-F238E27FC236}">
                <a16:creationId xmlns:a16="http://schemas.microsoft.com/office/drawing/2014/main" id="{9172C477-A120-1922-D366-DFCDD7E0BA99}"/>
              </a:ext>
            </a:extLst>
          </p:cNvPr>
          <p:cNvSpPr/>
          <p:nvPr/>
        </p:nvSpPr>
        <p:spPr>
          <a:xfrm>
            <a:off x="2495600" y="1276611"/>
            <a:ext cx="504055" cy="424197"/>
          </a:xfrm>
          <a:prstGeom prst="hexagon">
            <a:avLst>
              <a:gd name="adj" fmla="val 29667"/>
              <a:gd name="vf" fmla="val 115470"/>
            </a:avLst>
          </a:prstGeom>
          <a:noFill/>
          <a:ln w="57150">
            <a:solidFill>
              <a:srgbClr val="EEF2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106C22-D4A4-4589-A8BB-5BC18E72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35" y="-177021"/>
            <a:ext cx="9230816" cy="1296144"/>
          </a:xfrm>
        </p:spPr>
        <p:txBody>
          <a:bodyPr>
            <a:normAutofit/>
          </a:bodyPr>
          <a:lstStyle/>
          <a:p>
            <a:r>
              <a:rPr lang="de-DE" sz="4000" dirty="0"/>
              <a:t>WIE BIODIVERSITÄT MANAGEN?</a:t>
            </a:r>
          </a:p>
        </p:txBody>
      </p:sp>
      <p:sp>
        <p:nvSpPr>
          <p:cNvPr id="9" name="Rechteck 8"/>
          <p:cNvSpPr/>
          <p:nvPr/>
        </p:nvSpPr>
        <p:spPr>
          <a:xfrm>
            <a:off x="1322274" y="6320856"/>
            <a:ext cx="2297991" cy="4080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/>
              <a:t>c</a:t>
            </a:r>
            <a:endParaRPr lang="en-GB" sz="2133" dirty="0" err="1"/>
          </a:p>
        </p:txBody>
      </p:sp>
      <p:sp>
        <p:nvSpPr>
          <p:cNvPr id="12" name="Textfeld 11"/>
          <p:cNvSpPr txBox="1"/>
          <p:nvPr/>
        </p:nvSpPr>
        <p:spPr>
          <a:xfrm>
            <a:off x="551384" y="627258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Richardson et al. 2023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C16EAD-C753-FA66-CB82-3B1BA1358A89}"/>
              </a:ext>
            </a:extLst>
          </p:cNvPr>
          <p:cNvSpPr/>
          <p:nvPr/>
        </p:nvSpPr>
        <p:spPr>
          <a:xfrm>
            <a:off x="1007035" y="1572934"/>
            <a:ext cx="4439661" cy="423233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1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6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ing 22">
            <a:extLst>
              <a:ext uri="{FF2B5EF4-FFF2-40B4-BE49-F238E27FC236}">
                <a16:creationId xmlns:a16="http://schemas.microsoft.com/office/drawing/2014/main" id="{3A6D4336-8350-51E9-7901-AEC3287A1282}"/>
              </a:ext>
            </a:extLst>
          </p:cNvPr>
          <p:cNvSpPr/>
          <p:nvPr/>
        </p:nvSpPr>
        <p:spPr>
          <a:xfrm>
            <a:off x="983432" y="1556793"/>
            <a:ext cx="4442866" cy="4399640"/>
          </a:xfrm>
          <a:prstGeom prst="donut">
            <a:avLst>
              <a:gd name="adj" fmla="val 17672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Halbbogen 23">
            <a:extLst>
              <a:ext uri="{FF2B5EF4-FFF2-40B4-BE49-F238E27FC236}">
                <a16:creationId xmlns:a16="http://schemas.microsoft.com/office/drawing/2014/main" id="{E7B49F00-69AD-97A3-E90B-E588665C19B8}"/>
              </a:ext>
            </a:extLst>
          </p:cNvPr>
          <p:cNvSpPr/>
          <p:nvPr/>
        </p:nvSpPr>
        <p:spPr>
          <a:xfrm rot="17170134">
            <a:off x="1041802" y="1549842"/>
            <a:ext cx="4341846" cy="4401605"/>
          </a:xfrm>
          <a:prstGeom prst="blockArc">
            <a:avLst>
              <a:gd name="adj1" fmla="val 18463573"/>
              <a:gd name="adj2" fmla="val 1775191"/>
              <a:gd name="adj3" fmla="val 17296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Halbbogen 24">
            <a:extLst>
              <a:ext uri="{FF2B5EF4-FFF2-40B4-BE49-F238E27FC236}">
                <a16:creationId xmlns:a16="http://schemas.microsoft.com/office/drawing/2014/main" id="{41C59D64-16CC-10C5-CB6B-E1EFB38FBB46}"/>
              </a:ext>
            </a:extLst>
          </p:cNvPr>
          <p:cNvSpPr/>
          <p:nvPr/>
        </p:nvSpPr>
        <p:spPr>
          <a:xfrm rot="17170134">
            <a:off x="1062200" y="1547646"/>
            <a:ext cx="4341846" cy="4401605"/>
          </a:xfrm>
          <a:prstGeom prst="blockArc">
            <a:avLst>
              <a:gd name="adj1" fmla="val 1774315"/>
              <a:gd name="adj2" fmla="val 6498214"/>
              <a:gd name="adj3" fmla="val 17569"/>
            </a:avLst>
          </a:prstGeom>
          <a:solidFill>
            <a:srgbClr val="008D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Halbbogen 25">
            <a:extLst>
              <a:ext uri="{FF2B5EF4-FFF2-40B4-BE49-F238E27FC236}">
                <a16:creationId xmlns:a16="http://schemas.microsoft.com/office/drawing/2014/main" id="{4A5C32FF-C10F-BF46-D15A-D2FBE632CD53}"/>
              </a:ext>
            </a:extLst>
          </p:cNvPr>
          <p:cNvSpPr/>
          <p:nvPr/>
        </p:nvSpPr>
        <p:spPr>
          <a:xfrm rot="17170134">
            <a:off x="984324" y="1522697"/>
            <a:ext cx="4426190" cy="4451503"/>
          </a:xfrm>
          <a:prstGeom prst="blockArc">
            <a:avLst>
              <a:gd name="adj1" fmla="val 6470556"/>
              <a:gd name="adj2" fmla="val 11098091"/>
              <a:gd name="adj3" fmla="val 17558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Halbbogen 26">
            <a:extLst>
              <a:ext uri="{FF2B5EF4-FFF2-40B4-BE49-F238E27FC236}">
                <a16:creationId xmlns:a16="http://schemas.microsoft.com/office/drawing/2014/main" id="{C81C2E72-192E-1CA5-540E-45A948E0A6F1}"/>
              </a:ext>
            </a:extLst>
          </p:cNvPr>
          <p:cNvSpPr/>
          <p:nvPr/>
        </p:nvSpPr>
        <p:spPr>
          <a:xfrm rot="213243">
            <a:off x="973135" y="1508883"/>
            <a:ext cx="4426190" cy="4451503"/>
          </a:xfrm>
          <a:prstGeom prst="blockArc">
            <a:avLst>
              <a:gd name="adj1" fmla="val 6416754"/>
              <a:gd name="adj2" fmla="val 10372234"/>
              <a:gd name="adj3" fmla="val 17640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2181DF-C1F9-02D6-6476-280FE0CD505F}"/>
              </a:ext>
            </a:extLst>
          </p:cNvPr>
          <p:cNvSpPr txBox="1"/>
          <p:nvPr/>
        </p:nvSpPr>
        <p:spPr>
          <a:xfrm rot="20592997">
            <a:off x="1589661" y="1989940"/>
            <a:ext cx="3290690" cy="343918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6234204"/>
              </a:avLst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1. ANALYSE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3A74B0A-1746-8B4B-1085-C1324404FEE3}"/>
              </a:ext>
            </a:extLst>
          </p:cNvPr>
          <p:cNvSpPr txBox="1"/>
          <p:nvPr/>
        </p:nvSpPr>
        <p:spPr>
          <a:xfrm rot="3096078">
            <a:off x="1685687" y="2054303"/>
            <a:ext cx="3290690" cy="343918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6234204"/>
              </a:avLst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2. LANGFRISTZIELE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BC17960-3672-25DA-9355-EEFA1A691968}"/>
              </a:ext>
            </a:extLst>
          </p:cNvPr>
          <p:cNvSpPr txBox="1"/>
          <p:nvPr/>
        </p:nvSpPr>
        <p:spPr>
          <a:xfrm rot="16005556">
            <a:off x="1651999" y="1937166"/>
            <a:ext cx="3290690" cy="343918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6234204"/>
              </a:avLst>
            </a:prstTxWarp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5. MONITORING &amp; </a:t>
            </a:r>
          </a:p>
          <a:p>
            <a:r>
              <a:rPr lang="de-DE" b="1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D4F2A31-1F4B-C14B-2FD2-D1553E7C3361}"/>
              </a:ext>
            </a:extLst>
          </p:cNvPr>
          <p:cNvSpPr txBox="1"/>
          <p:nvPr/>
        </p:nvSpPr>
        <p:spPr>
          <a:xfrm rot="16573790">
            <a:off x="1387839" y="2010288"/>
            <a:ext cx="3367086" cy="361971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5. </a:t>
            </a:r>
            <a:r>
              <a:rPr lang="de-DE" b="1" dirty="0" err="1">
                <a:solidFill>
                  <a:schemeClr val="bg1"/>
                </a:solidFill>
              </a:rPr>
              <a:t>MAßNAHMEN</a:t>
            </a:r>
            <a:r>
              <a:rPr lang="de-DE" b="1" dirty="0">
                <a:solidFill>
                  <a:schemeClr val="bg1"/>
                </a:solidFill>
              </a:rPr>
              <a:t> &amp; </a:t>
            </a:r>
          </a:p>
          <a:p>
            <a:r>
              <a:rPr lang="de-DE" b="1" dirty="0">
                <a:solidFill>
                  <a:schemeClr val="bg1"/>
                </a:solidFill>
              </a:rPr>
              <a:t>BUDGETS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A42312F-183A-E70D-57B1-0309738D2C4D}"/>
              </a:ext>
            </a:extLst>
          </p:cNvPr>
          <p:cNvSpPr txBox="1"/>
          <p:nvPr/>
        </p:nvSpPr>
        <p:spPr>
          <a:xfrm rot="21152374">
            <a:off x="1541392" y="2051555"/>
            <a:ext cx="3540953" cy="357984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4. WIRKUNGS-</a:t>
            </a:r>
          </a:p>
          <a:p>
            <a:r>
              <a:rPr lang="de-DE" b="1" dirty="0">
                <a:solidFill>
                  <a:schemeClr val="bg1"/>
                </a:solidFill>
              </a:rPr>
              <a:t>MESSUNG</a:t>
            </a:r>
          </a:p>
        </p:txBody>
      </p:sp>
      <p:pic>
        <p:nvPicPr>
          <p:cNvPr id="34" name="Grafik 3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996CB22-67F9-B807-5B84-1F577159F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791">
            <a:off x="2377425" y="2879299"/>
            <a:ext cx="696173" cy="696173"/>
          </a:xfrm>
          <a:prstGeom prst="rect">
            <a:avLst/>
          </a:prstGeom>
        </p:spPr>
      </p:pic>
      <p:pic>
        <p:nvPicPr>
          <p:cNvPr id="35" name="Grafik 3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B5F3574-7E18-2A35-911D-FB7E9B561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0"/>
          <a:stretch/>
        </p:blipFill>
        <p:spPr>
          <a:xfrm>
            <a:off x="3175831" y="3091934"/>
            <a:ext cx="538153" cy="1049230"/>
          </a:xfrm>
          <a:prstGeom prst="rect">
            <a:avLst/>
          </a:prstGeom>
        </p:spPr>
      </p:pic>
      <p:pic>
        <p:nvPicPr>
          <p:cNvPr id="36" name="Grafik 3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DB328A6-C17D-AEFF-918E-2D392155AC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0"/>
          <a:stretch/>
        </p:blipFill>
        <p:spPr>
          <a:xfrm>
            <a:off x="3574423" y="3226151"/>
            <a:ext cx="647846" cy="1263097"/>
          </a:xfrm>
          <a:prstGeom prst="rect">
            <a:avLst/>
          </a:prstGeom>
        </p:spPr>
      </p:pic>
      <p:pic>
        <p:nvPicPr>
          <p:cNvPr id="37" name="Grafik 3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6C1777A-4EDC-0022-B15D-2BFC8BE90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24" y="3746745"/>
            <a:ext cx="647846" cy="811966"/>
          </a:xfrm>
          <a:prstGeom prst="rect">
            <a:avLst/>
          </a:prstGeom>
        </p:spPr>
      </p:pic>
      <p:sp>
        <p:nvSpPr>
          <p:cNvPr id="39" name="Sechseck 38">
            <a:extLst>
              <a:ext uri="{FF2B5EF4-FFF2-40B4-BE49-F238E27FC236}">
                <a16:creationId xmlns:a16="http://schemas.microsoft.com/office/drawing/2014/main" id="{A4D4BAB9-FE43-22F4-4923-8C962611C361}"/>
              </a:ext>
            </a:extLst>
          </p:cNvPr>
          <p:cNvSpPr/>
          <p:nvPr/>
        </p:nvSpPr>
        <p:spPr>
          <a:xfrm>
            <a:off x="4079776" y="1167853"/>
            <a:ext cx="504056" cy="424197"/>
          </a:xfrm>
          <a:prstGeom prst="hexagon">
            <a:avLst>
              <a:gd name="adj" fmla="val 29667"/>
              <a:gd name="vf" fmla="val 115470"/>
            </a:avLst>
          </a:prstGeom>
          <a:noFill/>
          <a:ln w="57150">
            <a:solidFill>
              <a:srgbClr val="EEF2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Sechseck 39">
            <a:extLst>
              <a:ext uri="{FF2B5EF4-FFF2-40B4-BE49-F238E27FC236}">
                <a16:creationId xmlns:a16="http://schemas.microsoft.com/office/drawing/2014/main" id="{99DAD814-BE10-7904-F48E-A4F844C61547}"/>
              </a:ext>
            </a:extLst>
          </p:cNvPr>
          <p:cNvSpPr/>
          <p:nvPr/>
        </p:nvSpPr>
        <p:spPr>
          <a:xfrm>
            <a:off x="5885484" y="3503390"/>
            <a:ext cx="654655" cy="567931"/>
          </a:xfrm>
          <a:prstGeom prst="hexagon">
            <a:avLst>
              <a:gd name="adj" fmla="val 29667"/>
              <a:gd name="vf" fmla="val 115470"/>
            </a:avLst>
          </a:prstGeom>
          <a:noFill/>
          <a:ln w="57150">
            <a:solidFill>
              <a:srgbClr val="EEF2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Sechseck 40">
            <a:extLst>
              <a:ext uri="{FF2B5EF4-FFF2-40B4-BE49-F238E27FC236}">
                <a16:creationId xmlns:a16="http://schemas.microsoft.com/office/drawing/2014/main" id="{9D996EFC-3CA5-E2B3-9B1A-343A2A0E0A3E}"/>
              </a:ext>
            </a:extLst>
          </p:cNvPr>
          <p:cNvSpPr/>
          <p:nvPr/>
        </p:nvSpPr>
        <p:spPr>
          <a:xfrm>
            <a:off x="5679308" y="2450702"/>
            <a:ext cx="600603" cy="502129"/>
          </a:xfrm>
          <a:prstGeom prst="hexagon">
            <a:avLst>
              <a:gd name="adj" fmla="val 29667"/>
              <a:gd name="vf" fmla="val 115470"/>
            </a:avLst>
          </a:prstGeom>
          <a:noFill/>
          <a:ln w="57150">
            <a:solidFill>
              <a:srgbClr val="EEF2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Sechseck 41">
            <a:extLst>
              <a:ext uri="{FF2B5EF4-FFF2-40B4-BE49-F238E27FC236}">
                <a16:creationId xmlns:a16="http://schemas.microsoft.com/office/drawing/2014/main" id="{363EBA8B-C807-87C1-E75F-D56839B9987B}"/>
              </a:ext>
            </a:extLst>
          </p:cNvPr>
          <p:cNvSpPr/>
          <p:nvPr/>
        </p:nvSpPr>
        <p:spPr>
          <a:xfrm>
            <a:off x="5910198" y="1477882"/>
            <a:ext cx="504056" cy="424197"/>
          </a:xfrm>
          <a:prstGeom prst="hexagon">
            <a:avLst>
              <a:gd name="adj" fmla="val 29667"/>
              <a:gd name="vf" fmla="val 115470"/>
            </a:avLst>
          </a:prstGeom>
          <a:noFill/>
          <a:ln w="57150">
            <a:solidFill>
              <a:srgbClr val="EEF2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C66AF35-93E4-B5C8-5006-461AE818358A}"/>
              </a:ext>
            </a:extLst>
          </p:cNvPr>
          <p:cNvSpPr txBox="1"/>
          <p:nvPr/>
        </p:nvSpPr>
        <p:spPr>
          <a:xfrm>
            <a:off x="6363080" y="3606217"/>
            <a:ext cx="581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Dieser Kreislauf führt zu einer </a:t>
            </a:r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kontinuierlichen Verbesserung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des Biodiversitätsmanagements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2C03EA6-8CD0-A9A3-7552-32BE76177B19}"/>
              </a:ext>
            </a:extLst>
          </p:cNvPr>
          <p:cNvSpPr txBox="1"/>
          <p:nvPr/>
        </p:nvSpPr>
        <p:spPr>
          <a:xfrm>
            <a:off x="6348733" y="1704269"/>
            <a:ext cx="58100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Biodiversitätsmanagement </a:t>
            </a:r>
            <a:b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als </a:t>
            </a:r>
            <a:r>
              <a:rPr lang="de-DE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</a:t>
            </a:r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ängiger Managementprozess</a:t>
            </a:r>
            <a:r>
              <a:rPr lang="de-DE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(von Analyse über Ziel- und Maßnahmenfestlegung zur Wirkungsmessung und Nachsteuerung)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Dreieck 48">
            <a:extLst>
              <a:ext uri="{FF2B5EF4-FFF2-40B4-BE49-F238E27FC236}">
                <a16:creationId xmlns:a16="http://schemas.microsoft.com/office/drawing/2014/main" id="{DE5B47B7-A61D-3F58-6217-743343DF5049}"/>
              </a:ext>
            </a:extLst>
          </p:cNvPr>
          <p:cNvSpPr/>
          <p:nvPr/>
        </p:nvSpPr>
        <p:spPr>
          <a:xfrm rot="5400000">
            <a:off x="5917846" y="3770547"/>
            <a:ext cx="556687" cy="34439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Dreieck 49">
            <a:extLst>
              <a:ext uri="{FF2B5EF4-FFF2-40B4-BE49-F238E27FC236}">
                <a16:creationId xmlns:a16="http://schemas.microsoft.com/office/drawing/2014/main" id="{095B0017-ED1B-FAEA-54AB-9780B05C5333}"/>
              </a:ext>
            </a:extLst>
          </p:cNvPr>
          <p:cNvSpPr/>
          <p:nvPr/>
        </p:nvSpPr>
        <p:spPr>
          <a:xfrm rot="5400000">
            <a:off x="5906537" y="4961713"/>
            <a:ext cx="556687" cy="34439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92F6310-611D-91E3-523E-6AB76942FA95}"/>
              </a:ext>
            </a:extLst>
          </p:cNvPr>
          <p:cNvSpPr txBox="1"/>
          <p:nvPr/>
        </p:nvSpPr>
        <p:spPr>
          <a:xfrm>
            <a:off x="6352352" y="4789602"/>
            <a:ext cx="5806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Verschiedene </a:t>
            </a:r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Managementinstrumente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können entlang des Kreislaufs eingesetzt </a:t>
            </a:r>
          </a:p>
          <a:p>
            <a:pPr marL="0" indent="0">
              <a:buNone/>
            </a:pP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werden (mehr dazu auf den folgenden Seiten)</a:t>
            </a:r>
          </a:p>
        </p:txBody>
      </p:sp>
      <p:sp>
        <p:nvSpPr>
          <p:cNvPr id="52" name="Dreieck 51">
            <a:extLst>
              <a:ext uri="{FF2B5EF4-FFF2-40B4-BE49-F238E27FC236}">
                <a16:creationId xmlns:a16="http://schemas.microsoft.com/office/drawing/2014/main" id="{5639E0D2-B505-5661-DE5C-322F701A44D8}"/>
              </a:ext>
            </a:extLst>
          </p:cNvPr>
          <p:cNvSpPr/>
          <p:nvPr/>
        </p:nvSpPr>
        <p:spPr>
          <a:xfrm rot="5400000">
            <a:off x="5903286" y="1935048"/>
            <a:ext cx="556687" cy="34439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EC89235C-356E-C800-3EA2-F78676C1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8671">
            <a:off x="3111628" y="1082116"/>
            <a:ext cx="547991" cy="54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BB16D07F-F726-5ED8-0EC5-38056B8A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8375" flipV="1">
            <a:off x="481492" y="3920400"/>
            <a:ext cx="507754" cy="5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64AFE3B-CDC0-AA0C-0767-250238F1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4299" y="6381329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2823443" y="5368678"/>
            <a:ext cx="288032" cy="2160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678536" y="1342712"/>
            <a:ext cx="5133677" cy="4921514"/>
            <a:chOff x="678536" y="1342712"/>
            <a:chExt cx="5133677" cy="4921514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4455AD39-9BD0-2339-9B77-D63CD5168766}"/>
                </a:ext>
              </a:extLst>
            </p:cNvPr>
            <p:cNvSpPr txBox="1"/>
            <p:nvPr/>
          </p:nvSpPr>
          <p:spPr>
            <a:xfrm rot="16200000">
              <a:off x="563550" y="1457698"/>
              <a:ext cx="4921514" cy="46915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6234204"/>
                </a:avLst>
              </a:prstTxWarp>
              <a:spAutoFit/>
            </a:bodyPr>
            <a:lstStyle/>
            <a:p>
              <a:r>
                <a:rPr lang="de-DE" sz="2400" b="1" dirty="0">
                  <a:solidFill>
                    <a:srgbClr val="CCD5D1"/>
                  </a:solidFill>
                  <a:highlight>
                    <a:srgbClr val="FFFFFF"/>
                  </a:highlight>
                </a:rPr>
                <a:t>MANAGEMENTINSTRUMENTE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CE64CDA-9BF4-B8E8-88CE-6832A3977FDA}"/>
                </a:ext>
              </a:extLst>
            </p:cNvPr>
            <p:cNvSpPr txBox="1"/>
            <p:nvPr/>
          </p:nvSpPr>
          <p:spPr bwMode="auto">
            <a:xfrm>
              <a:off x="2806823" y="5282810"/>
              <a:ext cx="3005390" cy="38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03" tIns="45701" rIns="91403" bIns="45701" numCol="2" spcCol="1080000" rtlCol="0">
              <a:spAutoFit/>
            </a:bodyPr>
            <a:lstStyle/>
            <a:p>
              <a:pPr defTabSz="4176713" eaLnBrk="1" hangingPunct="1">
                <a:spcAft>
                  <a:spcPct val="20000"/>
                </a:spcAft>
              </a:pPr>
              <a:r>
                <a:rPr lang="de-DE" b="1" dirty="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80592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11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8EC3270-4F35-B0E5-DED7-B95342770537}"/>
              </a:ext>
            </a:extLst>
          </p:cNvPr>
          <p:cNvSpPr/>
          <p:nvPr/>
        </p:nvSpPr>
        <p:spPr>
          <a:xfrm>
            <a:off x="10061662" y="1859348"/>
            <a:ext cx="2207568" cy="4245748"/>
          </a:xfrm>
          <a:prstGeom prst="rect">
            <a:avLst/>
          </a:prstGeom>
          <a:solidFill>
            <a:srgbClr val="D3DCE0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C60D1AD-CBB9-1DC5-52C5-0D48041E4236}"/>
              </a:ext>
            </a:extLst>
          </p:cNvPr>
          <p:cNvSpPr/>
          <p:nvPr/>
        </p:nvSpPr>
        <p:spPr>
          <a:xfrm>
            <a:off x="10061662" y="1391060"/>
            <a:ext cx="2207568" cy="4150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F29A0-D7AC-7525-41A9-24313C5F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ABER WO STARTEN?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CB844F-C7F5-5519-2C95-FC82870CF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96" y="1606797"/>
            <a:ext cx="11041901" cy="1578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Biodiversitätsrisiken </a:t>
            </a:r>
            <a:b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identifizieren, analysieren und priorisieren</a:t>
            </a:r>
          </a:p>
          <a:p>
            <a:pPr marL="0" indent="0" algn="l">
              <a:buNone/>
            </a:pPr>
            <a:endParaRPr lang="de-DE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632BB1-217F-0C29-D19A-EFFC4E53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B9E7F73-EDA7-791A-2EEF-536CB7498052}"/>
              </a:ext>
            </a:extLst>
          </p:cNvPr>
          <p:cNvSpPr/>
          <p:nvPr/>
        </p:nvSpPr>
        <p:spPr>
          <a:xfrm>
            <a:off x="2495600" y="3126337"/>
            <a:ext cx="2627548" cy="5289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Lieferant:innen</a:t>
            </a:r>
            <a:endParaRPr lang="de-DE"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2C4975D-FDF0-2525-CAF3-7A4193C02441}"/>
              </a:ext>
            </a:extLst>
          </p:cNvPr>
          <p:cNvSpPr/>
          <p:nvPr/>
        </p:nvSpPr>
        <p:spPr>
          <a:xfrm>
            <a:off x="6312024" y="3126337"/>
            <a:ext cx="2647529" cy="5195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Rohstoffe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0E72A1E-5846-EEF2-CB78-23F1E97E6820}"/>
              </a:ext>
            </a:extLst>
          </p:cNvPr>
          <p:cNvSpPr txBox="1"/>
          <p:nvPr/>
        </p:nvSpPr>
        <p:spPr>
          <a:xfrm>
            <a:off x="5787158" y="4187830"/>
            <a:ext cx="3781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Mit einer </a:t>
            </a:r>
            <a:r>
              <a:rPr lang="de-DE" sz="1600" i="0" u="none" strike="noStrike" baseline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Hotspot-Analyse</a:t>
            </a:r>
            <a:r>
              <a:rPr lang="de-DE" sz="1600" b="1" i="0" u="none" strike="noStrik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1600" i="0" u="none" strike="noStrik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werden die ökologischen „Hot </a:t>
            </a:r>
            <a:r>
              <a:rPr lang="de-D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Spots“ nach Rohstoff und/oder Wertschöpfungsstufe identifiziert und priorisiert.</a:t>
            </a:r>
            <a:endParaRPr lang="de-DE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Sechseck 10">
            <a:extLst>
              <a:ext uri="{FF2B5EF4-FFF2-40B4-BE49-F238E27FC236}">
                <a16:creationId xmlns:a16="http://schemas.microsoft.com/office/drawing/2014/main" id="{48417943-643A-7A57-5E62-EF7226D94E7C}"/>
              </a:ext>
            </a:extLst>
          </p:cNvPr>
          <p:cNvSpPr/>
          <p:nvPr/>
        </p:nvSpPr>
        <p:spPr>
          <a:xfrm>
            <a:off x="10475821" y="1988840"/>
            <a:ext cx="1368152" cy="117846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Rohstoff-Hotspot- Analyse</a:t>
            </a:r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C9C77306-9F52-D9C6-CE96-ED786522B9BF}"/>
              </a:ext>
            </a:extLst>
          </p:cNvPr>
          <p:cNvSpPr/>
          <p:nvPr/>
        </p:nvSpPr>
        <p:spPr>
          <a:xfrm>
            <a:off x="10484680" y="4640100"/>
            <a:ext cx="1368152" cy="117846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Öko-regionen-karte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A0A1F18E-D121-6F7D-30F5-31B000183FC3}"/>
              </a:ext>
            </a:extLst>
          </p:cNvPr>
          <p:cNvSpPr txBox="1">
            <a:spLocks/>
          </p:cNvSpPr>
          <p:nvPr/>
        </p:nvSpPr>
        <p:spPr>
          <a:xfrm>
            <a:off x="10136834" y="1391060"/>
            <a:ext cx="9424662" cy="1594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Instrumente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9D28A3A-70BF-AF6B-2224-83A02633CAB0}"/>
              </a:ext>
            </a:extLst>
          </p:cNvPr>
          <p:cNvSpPr txBox="1"/>
          <p:nvPr/>
        </p:nvSpPr>
        <p:spPr>
          <a:xfrm>
            <a:off x="1032103" y="2618103"/>
            <a:ext cx="9561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600" dirty="0">
                <a:latin typeface="Open Sans Light" panose="020B0306030504020204"/>
              </a:rPr>
              <a:t>Zwei </a:t>
            </a:r>
            <a:r>
              <a:rPr lang="de-DE" sz="1600" dirty="0" err="1">
                <a:latin typeface="Open Sans Light" panose="020B0306030504020204"/>
              </a:rPr>
              <a:t>Foki</a:t>
            </a:r>
            <a:r>
              <a:rPr lang="de-DE" sz="1600" dirty="0">
                <a:latin typeface="Open Sans Light" panose="020B0306030504020204"/>
              </a:rPr>
              <a:t> möglich: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07009B8-F170-EDAD-899D-1CDECABAF42A}"/>
              </a:ext>
            </a:extLst>
          </p:cNvPr>
          <p:cNvSpPr txBox="1"/>
          <p:nvPr/>
        </p:nvSpPr>
        <p:spPr>
          <a:xfrm>
            <a:off x="1612691" y="5529868"/>
            <a:ext cx="8383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Die </a:t>
            </a:r>
            <a:r>
              <a:rPr lang="de-DE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Ökoregionenkarte</a:t>
            </a:r>
            <a:r>
              <a:rPr lang="de-DE" sz="1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stellt die unterschiedliche Wertigkeit verschiedener Ökoregionen dar und hilft bei der Einschätzung von Biodiversitätspotenzialen von Anbaugebieten</a:t>
            </a:r>
          </a:p>
        </p:txBody>
      </p:sp>
      <p:pic>
        <p:nvPicPr>
          <p:cNvPr id="40" name="Grafik 39" descr="Ein Bild, das Text, Software, Computersymbol, Webseite enthält.&#10;&#10;Automatisch generierte Beschreibung">
            <a:extLst>
              <a:ext uri="{FF2B5EF4-FFF2-40B4-BE49-F238E27FC236}">
                <a16:creationId xmlns:a16="http://schemas.microsoft.com/office/drawing/2014/main" id="{A786F29E-C7E6-FEDB-981B-2C3361FEC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75105" l="17177" r="40714">
                        <a14:foregroundMark x1="26735" y1="40272" x2="26735" y2="40272"/>
                        <a14:foregroundMark x1="27823" y1="41266" x2="27823" y2="41266"/>
                        <a14:foregroundMark x1="27823" y1="38598" x2="27823" y2="38598"/>
                        <a14:foregroundMark x1="40068" y1="52824" x2="40068" y2="52824"/>
                        <a14:foregroundMark x1="37891" y1="50157" x2="37891" y2="50157"/>
                        <a14:foregroundMark x1="31599" y1="73588" x2="31599" y2="73588"/>
                        <a14:foregroundMark x1="17177" y1="61245" x2="17177" y2="61245"/>
                        <a14:foregroundMark x1="40782" y1="56119" x2="40782" y2="56119"/>
                        <a14:foregroundMark x1="29456" y1="41684" x2="29456" y2="41684"/>
                        <a14:foregroundMark x1="28571" y1="41423" x2="28571" y2="41423"/>
                        <a14:foregroundMark x1="29456" y1="41423" x2="29456" y2="41423"/>
                        <a14:foregroundMark x1="28435" y1="41213" x2="28435" y2="41213"/>
                        <a14:foregroundMark x1="28435" y1="41213" x2="28435" y2="41213"/>
                        <a14:foregroundMark x1="28707" y1="41213" x2="28707" y2="41213"/>
                        <a14:foregroundMark x1="29014" y1="37552" x2="29014" y2="37552"/>
                        <a14:foregroundMark x1="28265" y1="75105" x2="28265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35751" r="57176" b="23778"/>
          <a:stretch/>
        </p:blipFill>
        <p:spPr>
          <a:xfrm>
            <a:off x="486237" y="1598141"/>
            <a:ext cx="1554076" cy="146151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45416D-6AA8-AE16-8606-A7CBE97E7E78}"/>
              </a:ext>
            </a:extLst>
          </p:cNvPr>
          <p:cNvSpPr/>
          <p:nvPr/>
        </p:nvSpPr>
        <p:spPr>
          <a:xfrm>
            <a:off x="891719" y="1502672"/>
            <a:ext cx="895819" cy="6999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4"/>
                </a:solidFill>
              </a:ln>
            </a:endParaRPr>
          </a:p>
        </p:txBody>
      </p:sp>
      <p:sp>
        <p:nvSpPr>
          <p:cNvPr id="21" name="Pfeil nach links 20">
            <a:extLst>
              <a:ext uri="{FF2B5EF4-FFF2-40B4-BE49-F238E27FC236}">
                <a16:creationId xmlns:a16="http://schemas.microsoft.com/office/drawing/2014/main" id="{C95C646B-4976-1404-6E27-E9DABACB34F1}"/>
              </a:ext>
            </a:extLst>
          </p:cNvPr>
          <p:cNvSpPr/>
          <p:nvPr/>
        </p:nvSpPr>
        <p:spPr>
          <a:xfrm rot="16200000">
            <a:off x="3588746" y="3738444"/>
            <a:ext cx="441256" cy="44404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751C2992-E675-3C73-C2C6-B62D7E69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2511">
            <a:off x="1841311" y="1116093"/>
            <a:ext cx="1134488" cy="1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chseck 19">
            <a:extLst>
              <a:ext uri="{FF2B5EF4-FFF2-40B4-BE49-F238E27FC236}">
                <a16:creationId xmlns:a16="http://schemas.microsoft.com/office/drawing/2014/main" id="{C9C77306-9F52-D9C6-CE96-ED786522B9BF}"/>
              </a:ext>
            </a:extLst>
          </p:cNvPr>
          <p:cNvSpPr/>
          <p:nvPr/>
        </p:nvSpPr>
        <p:spPr>
          <a:xfrm>
            <a:off x="10484680" y="3314470"/>
            <a:ext cx="1368152" cy="117846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Lieferant:</a:t>
            </a:r>
            <a:br>
              <a:rPr lang="de-DE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innen-frage-bogen</a:t>
            </a:r>
          </a:p>
        </p:txBody>
      </p:sp>
      <p:sp>
        <p:nvSpPr>
          <p:cNvPr id="8" name="Rechteck 7"/>
          <p:cNvSpPr/>
          <p:nvPr/>
        </p:nvSpPr>
        <p:spPr>
          <a:xfrm>
            <a:off x="1630316" y="4184254"/>
            <a:ext cx="40724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Lieferant:innenfragebögen</a:t>
            </a:r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zu verschiedenen Biodiversitätsparametern unterstützen bei der Einschätzung von Biodiversitätsrisiken.</a:t>
            </a:r>
          </a:p>
          <a:p>
            <a:pPr algn="ctr"/>
            <a:r>
              <a:rPr lang="de-D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24" name="Pfeil nach links 23">
            <a:extLst>
              <a:ext uri="{FF2B5EF4-FFF2-40B4-BE49-F238E27FC236}">
                <a16:creationId xmlns:a16="http://schemas.microsoft.com/office/drawing/2014/main" id="{C95C646B-4976-1404-6E27-E9DABACB34F1}"/>
              </a:ext>
            </a:extLst>
          </p:cNvPr>
          <p:cNvSpPr/>
          <p:nvPr/>
        </p:nvSpPr>
        <p:spPr>
          <a:xfrm rot="16200000">
            <a:off x="7415160" y="3726812"/>
            <a:ext cx="441256" cy="44404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 rot="4794676">
            <a:off x="1127448" y="2828914"/>
            <a:ext cx="72008" cy="7941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CE64CDA-9BF4-B8E8-88CE-6832A3977FDA}"/>
              </a:ext>
            </a:extLst>
          </p:cNvPr>
          <p:cNvSpPr txBox="1"/>
          <p:nvPr/>
        </p:nvSpPr>
        <p:spPr bwMode="auto">
          <a:xfrm>
            <a:off x="1074386" y="2778265"/>
            <a:ext cx="3005390" cy="18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1" rIns="91403" bIns="45701" numCol="2" spcCol="1080000" rtlCol="0">
            <a:spAutoFit/>
          </a:bodyPr>
          <a:lstStyle/>
          <a:p>
            <a:pPr defTabSz="4176713" eaLnBrk="1" hangingPunct="1">
              <a:spcAft>
                <a:spcPct val="20000"/>
              </a:spcAft>
            </a:pPr>
            <a:r>
              <a:rPr lang="de-DE" sz="550" b="1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21323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8EC3270-4F35-B0E5-DED7-B95342770537}"/>
              </a:ext>
            </a:extLst>
          </p:cNvPr>
          <p:cNvSpPr/>
          <p:nvPr/>
        </p:nvSpPr>
        <p:spPr>
          <a:xfrm>
            <a:off x="10061662" y="1859348"/>
            <a:ext cx="2207568" cy="4245748"/>
          </a:xfrm>
          <a:prstGeom prst="rect">
            <a:avLst/>
          </a:prstGeom>
          <a:solidFill>
            <a:srgbClr val="D3DCE0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C60D1AD-CBB9-1DC5-52C5-0D48041E4236}"/>
              </a:ext>
            </a:extLst>
          </p:cNvPr>
          <p:cNvSpPr/>
          <p:nvPr/>
        </p:nvSpPr>
        <p:spPr>
          <a:xfrm>
            <a:off x="10061662" y="1391060"/>
            <a:ext cx="2207568" cy="4150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4F29A0-D7AC-7525-41A9-24313C5F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UND WOHIN GEHT‘S?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CB844F-C7F5-5519-2C95-FC82870CF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131" y="1692266"/>
            <a:ext cx="5544444" cy="1578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Biodiversitätsziele und </a:t>
            </a:r>
            <a:b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</a:t>
            </a:r>
            <a:r>
              <a:rPr lang="de-DE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maßnahmen</a:t>
            </a: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individuell festlegen</a:t>
            </a:r>
          </a:p>
          <a:p>
            <a:pPr marL="0" indent="0" algn="ctr">
              <a:buNone/>
            </a:pPr>
            <a:endParaRPr lang="de-DE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632BB1-217F-0C29-D19A-EFFC4E53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A0A1F18E-D121-6F7D-30F5-31B000183FC3}"/>
              </a:ext>
            </a:extLst>
          </p:cNvPr>
          <p:cNvSpPr txBox="1">
            <a:spLocks/>
          </p:cNvSpPr>
          <p:nvPr/>
        </p:nvSpPr>
        <p:spPr>
          <a:xfrm>
            <a:off x="10136834" y="1391060"/>
            <a:ext cx="9424662" cy="1594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Instrumente</a:t>
            </a:r>
          </a:p>
        </p:txBody>
      </p:sp>
      <p:pic>
        <p:nvPicPr>
          <p:cNvPr id="40" name="Grafik 39" descr="Ein Bild, das Text, Software, Computersymbol, Webseite enthält.&#10;&#10;Automatisch generierte Beschreibung">
            <a:extLst>
              <a:ext uri="{FF2B5EF4-FFF2-40B4-BE49-F238E27FC236}">
                <a16:creationId xmlns:a16="http://schemas.microsoft.com/office/drawing/2014/main" id="{A786F29E-C7E6-FEDB-981B-2C3361FEC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75105" l="17177" r="40714">
                        <a14:foregroundMark x1="26735" y1="40272" x2="26735" y2="40272"/>
                        <a14:foregroundMark x1="27823" y1="41266" x2="27823" y2="41266"/>
                        <a14:foregroundMark x1="27823" y1="38598" x2="27823" y2="38598"/>
                        <a14:foregroundMark x1="40068" y1="52824" x2="40068" y2="52824"/>
                        <a14:foregroundMark x1="37891" y1="50157" x2="37891" y2="50157"/>
                        <a14:foregroundMark x1="31599" y1="73588" x2="31599" y2="73588"/>
                        <a14:foregroundMark x1="17177" y1="61245" x2="17177" y2="61245"/>
                        <a14:foregroundMark x1="40782" y1="56119" x2="40782" y2="56119"/>
                        <a14:foregroundMark x1="29456" y1="41684" x2="29456" y2="41684"/>
                        <a14:foregroundMark x1="28571" y1="41423" x2="28571" y2="41423"/>
                        <a14:foregroundMark x1="29456" y1="41423" x2="29456" y2="41423"/>
                        <a14:foregroundMark x1="28435" y1="41213" x2="28435" y2="41213"/>
                        <a14:foregroundMark x1="28435" y1="41213" x2="28435" y2="41213"/>
                        <a14:foregroundMark x1="28707" y1="41213" x2="28707" y2="41213"/>
                        <a14:foregroundMark x1="29014" y1="37552" x2="29014" y2="37552"/>
                        <a14:foregroundMark x1="28265" y1="75105" x2="28265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35751" r="57176" b="23778"/>
          <a:stretch/>
        </p:blipFill>
        <p:spPr>
          <a:xfrm>
            <a:off x="486237" y="1598141"/>
            <a:ext cx="1554076" cy="146151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45416D-6AA8-AE16-8606-A7CBE97E7E78}"/>
              </a:ext>
            </a:extLst>
          </p:cNvPr>
          <p:cNvSpPr/>
          <p:nvPr/>
        </p:nvSpPr>
        <p:spPr>
          <a:xfrm rot="19081660">
            <a:off x="757507" y="2239153"/>
            <a:ext cx="1669428" cy="699956"/>
          </a:xfrm>
          <a:prstGeom prst="ellipse">
            <a:avLst/>
          </a:prstGeom>
          <a:noFill/>
          <a:ln>
            <a:solidFill>
              <a:srgbClr val="95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4"/>
                </a:solidFill>
              </a:ln>
            </a:endParaRPr>
          </a:p>
        </p:txBody>
      </p:sp>
      <p:pic>
        <p:nvPicPr>
          <p:cNvPr id="22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751C2992-E675-3C73-C2C6-B62D7E69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2511">
            <a:off x="2302841" y="1296949"/>
            <a:ext cx="1134488" cy="1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3067515" y="2852936"/>
            <a:ext cx="64128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Biodiversitätsziele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werden in Übereinstimmung mit der Unternehmensvision, -mission und –</a:t>
            </a:r>
            <a:r>
              <a:rPr lang="de-DE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strategie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individuell vom Unternehmen festgelegt.</a:t>
            </a:r>
          </a:p>
        </p:txBody>
      </p:sp>
      <p:sp>
        <p:nvSpPr>
          <p:cNvPr id="26" name="Rechteck 25"/>
          <p:cNvSpPr/>
          <p:nvPr/>
        </p:nvSpPr>
        <p:spPr>
          <a:xfrm>
            <a:off x="3392353" y="447401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Biodiversitätsmaßnahmen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entsprechende Budgets werden in Übereinstimmung mit den definierten Zielen formuliert und implementiert.</a:t>
            </a:r>
          </a:p>
        </p:txBody>
      </p:sp>
      <p:sp>
        <p:nvSpPr>
          <p:cNvPr id="29" name="Pfeil nach links 28">
            <a:extLst>
              <a:ext uri="{FF2B5EF4-FFF2-40B4-BE49-F238E27FC236}">
                <a16:creationId xmlns:a16="http://schemas.microsoft.com/office/drawing/2014/main" id="{C95C646B-4976-1404-6E27-E9DABACB34F1}"/>
              </a:ext>
            </a:extLst>
          </p:cNvPr>
          <p:cNvSpPr/>
          <p:nvPr/>
        </p:nvSpPr>
        <p:spPr>
          <a:xfrm rot="16200000">
            <a:off x="6219725" y="3985095"/>
            <a:ext cx="441256" cy="444041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Sechseck 29">
            <a:extLst>
              <a:ext uri="{FF2B5EF4-FFF2-40B4-BE49-F238E27FC236}">
                <a16:creationId xmlns:a16="http://schemas.microsoft.com/office/drawing/2014/main" id="{48417943-643A-7A57-5E62-EF7226D94E7C}"/>
              </a:ext>
            </a:extLst>
          </p:cNvPr>
          <p:cNvSpPr/>
          <p:nvPr/>
        </p:nvSpPr>
        <p:spPr>
          <a:xfrm>
            <a:off x="10475821" y="1988840"/>
            <a:ext cx="1368152" cy="1178468"/>
          </a:xfrm>
          <a:prstGeom prst="hexag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Individuell fest-zulegen</a:t>
            </a:r>
          </a:p>
        </p:txBody>
      </p:sp>
      <p:sp>
        <p:nvSpPr>
          <p:cNvPr id="5" name="Rechteck 4"/>
          <p:cNvSpPr/>
          <p:nvPr/>
        </p:nvSpPr>
        <p:spPr>
          <a:xfrm>
            <a:off x="1127448" y="2835385"/>
            <a:ext cx="72008" cy="72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E64CDA-9BF4-B8E8-88CE-6832A3977FDA}"/>
              </a:ext>
            </a:extLst>
          </p:cNvPr>
          <p:cNvSpPr txBox="1"/>
          <p:nvPr/>
        </p:nvSpPr>
        <p:spPr bwMode="auto">
          <a:xfrm>
            <a:off x="1074386" y="2778265"/>
            <a:ext cx="3005390" cy="18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1" rIns="91403" bIns="45701" numCol="2" spcCol="1080000" rtlCol="0">
            <a:spAutoFit/>
          </a:bodyPr>
          <a:lstStyle/>
          <a:p>
            <a:pPr defTabSz="4176713" eaLnBrk="1" hangingPunct="1">
              <a:spcAft>
                <a:spcPct val="20000"/>
              </a:spcAft>
            </a:pPr>
            <a:r>
              <a:rPr lang="de-DE" sz="550" b="1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50930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C70F376-1B53-4D63-B032-9C146ECB8D1A}"/>
              </a:ext>
            </a:extLst>
          </p:cNvPr>
          <p:cNvSpPr/>
          <p:nvPr/>
        </p:nvSpPr>
        <p:spPr>
          <a:xfrm>
            <a:off x="10061662" y="1859348"/>
            <a:ext cx="2207568" cy="4245748"/>
          </a:xfrm>
          <a:prstGeom prst="rect">
            <a:avLst/>
          </a:prstGeom>
          <a:solidFill>
            <a:srgbClr val="D3DCE0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666421-29E5-FE38-A7F9-EC2B684D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9800546" cy="129614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4"/>
                </a:solidFill>
              </a:rPr>
              <a:t>BIODIVERSITÄT MESSEN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D595FA-7995-1A24-2AA3-443094EA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848EFD7-205C-E75E-75FD-E1582AB345F4}"/>
              </a:ext>
            </a:extLst>
          </p:cNvPr>
          <p:cNvSpPr/>
          <p:nvPr/>
        </p:nvSpPr>
        <p:spPr>
          <a:xfrm>
            <a:off x="9990438" y="1333180"/>
            <a:ext cx="2207568" cy="4150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echseck 7">
            <a:extLst>
              <a:ext uri="{FF2B5EF4-FFF2-40B4-BE49-F238E27FC236}">
                <a16:creationId xmlns:a16="http://schemas.microsoft.com/office/drawing/2014/main" id="{37474803-D79A-772B-E4FF-A940BE5C4770}"/>
              </a:ext>
            </a:extLst>
          </p:cNvPr>
          <p:cNvSpPr/>
          <p:nvPr/>
        </p:nvSpPr>
        <p:spPr>
          <a:xfrm>
            <a:off x="10424493" y="3618684"/>
            <a:ext cx="1368152" cy="1178468"/>
          </a:xfrm>
          <a:prstGeom prst="hexago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Lieferant:</a:t>
            </a:r>
            <a:r>
              <a:rPr lang="de-DE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innen-bewer-tung</a:t>
            </a:r>
            <a:endParaRPr lang="de-DE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Sechseck 8">
            <a:extLst>
              <a:ext uri="{FF2B5EF4-FFF2-40B4-BE49-F238E27FC236}">
                <a16:creationId xmlns:a16="http://schemas.microsoft.com/office/drawing/2014/main" id="{32A97789-616B-8673-EC55-3371EFAB5227}"/>
              </a:ext>
            </a:extLst>
          </p:cNvPr>
          <p:cNvSpPr/>
          <p:nvPr/>
        </p:nvSpPr>
        <p:spPr>
          <a:xfrm>
            <a:off x="10410146" y="2142589"/>
            <a:ext cx="1368152" cy="1178468"/>
          </a:xfrm>
          <a:prstGeom prst="hexago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BVI-Methode</a:t>
            </a:r>
            <a:endParaRPr lang="de-DE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13C1063-8F6B-4291-2B9A-88E5B1D89B3D}"/>
              </a:ext>
            </a:extLst>
          </p:cNvPr>
          <p:cNvSpPr txBox="1">
            <a:spLocks/>
          </p:cNvSpPr>
          <p:nvPr/>
        </p:nvSpPr>
        <p:spPr>
          <a:xfrm>
            <a:off x="10065610" y="1333180"/>
            <a:ext cx="9424662" cy="1594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E1319D-FFEF-DDC5-6701-24DC288B714C}"/>
              </a:ext>
            </a:extLst>
          </p:cNvPr>
          <p:cNvSpPr txBox="1"/>
          <p:nvPr/>
        </p:nvSpPr>
        <p:spPr>
          <a:xfrm>
            <a:off x="2189585" y="2825048"/>
            <a:ext cx="68987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Mit der </a:t>
            </a:r>
            <a:r>
              <a:rPr lang="de-DE" sz="2000" i="0" u="none" strike="noStrike" baseline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BVI-Methode</a:t>
            </a:r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kann der Biodiversitätsfußabdruck</a:t>
            </a:r>
          </a:p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von Produkten berechnet werden – analog der</a:t>
            </a:r>
          </a:p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Berechnung eines Klimafußabdrucks.</a:t>
            </a:r>
            <a:endParaRPr lang="de-DE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1AD542-E9ED-9070-99C5-5D8FC36A181C}"/>
              </a:ext>
            </a:extLst>
          </p:cNvPr>
          <p:cNvSpPr txBox="1"/>
          <p:nvPr/>
        </p:nvSpPr>
        <p:spPr>
          <a:xfrm>
            <a:off x="2390316" y="4167982"/>
            <a:ext cx="649726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Bei der </a:t>
            </a:r>
            <a:r>
              <a:rPr lang="de-DE" sz="2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Lieferant:innenbewertung</a:t>
            </a:r>
            <a:r>
              <a:rPr lang="de-DE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wird das Engagement für Biodiversität individuell evaluiert und Verbesserungspotenziale identifiziert.</a:t>
            </a:r>
          </a:p>
          <a:p>
            <a:pPr algn="l"/>
            <a:endParaRPr lang="de-D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Grafik 6" descr="Ein Bild, das Text, Software, Computersymbol, Webseite enthält.&#10;&#10;Automatisch generierte Beschreibung">
            <a:extLst>
              <a:ext uri="{FF2B5EF4-FFF2-40B4-BE49-F238E27FC236}">
                <a16:creationId xmlns:a16="http://schemas.microsoft.com/office/drawing/2014/main" id="{8716F6AC-5CBA-EF81-A0F3-73A497A1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75105" l="17177" r="40714">
                        <a14:foregroundMark x1="26735" y1="40272" x2="26735" y2="40272"/>
                        <a14:foregroundMark x1="27823" y1="41266" x2="27823" y2="41266"/>
                        <a14:foregroundMark x1="27823" y1="38598" x2="27823" y2="38598"/>
                        <a14:foregroundMark x1="40068" y1="52824" x2="40068" y2="52824"/>
                        <a14:foregroundMark x1="37891" y1="50157" x2="37891" y2="50157"/>
                        <a14:foregroundMark x1="31599" y1="73588" x2="31599" y2="73588"/>
                        <a14:foregroundMark x1="17177" y1="61245" x2="17177" y2="61245"/>
                        <a14:foregroundMark x1="40782" y1="56119" x2="40782" y2="56119"/>
                        <a14:foregroundMark x1="29456" y1="41684" x2="29456" y2="41684"/>
                        <a14:foregroundMark x1="28571" y1="41423" x2="28571" y2="41423"/>
                        <a14:foregroundMark x1="29456" y1="41423" x2="29456" y2="41423"/>
                        <a14:foregroundMark x1="28435" y1="41213" x2="28435" y2="41213"/>
                        <a14:foregroundMark x1="28435" y1="41213" x2="28435" y2="41213"/>
                        <a14:foregroundMark x1="28707" y1="41213" x2="28707" y2="41213"/>
                        <a14:foregroundMark x1="29014" y1="37552" x2="29014" y2="37552"/>
                        <a14:foregroundMark x1="28265" y1="75105" x2="28265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35751" r="57176" b="23778"/>
          <a:stretch/>
        </p:blipFill>
        <p:spPr>
          <a:xfrm>
            <a:off x="486237" y="1598141"/>
            <a:ext cx="1554076" cy="1461515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1127448" y="2852936"/>
            <a:ext cx="88782" cy="457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E64CDA-9BF4-B8E8-88CE-6832A3977FDA}"/>
              </a:ext>
            </a:extLst>
          </p:cNvPr>
          <p:cNvSpPr txBox="1"/>
          <p:nvPr/>
        </p:nvSpPr>
        <p:spPr bwMode="auto">
          <a:xfrm>
            <a:off x="1074386" y="2778265"/>
            <a:ext cx="3005390" cy="18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1" rIns="91403" bIns="45701" numCol="2" spcCol="1080000" rtlCol="0">
            <a:spAutoFit/>
          </a:bodyPr>
          <a:lstStyle/>
          <a:p>
            <a:pPr defTabSz="4176713" eaLnBrk="1" hangingPunct="1">
              <a:spcAft>
                <a:spcPct val="20000"/>
              </a:spcAft>
            </a:pPr>
            <a:r>
              <a:rPr lang="de-DE" sz="550" b="1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7BEF39-0F52-F888-9307-F9389FFEA77B}"/>
              </a:ext>
            </a:extLst>
          </p:cNvPr>
          <p:cNvSpPr/>
          <p:nvPr/>
        </p:nvSpPr>
        <p:spPr>
          <a:xfrm>
            <a:off x="447653" y="2296996"/>
            <a:ext cx="895819" cy="69995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4"/>
                </a:solidFill>
              </a:ln>
            </a:endParaRPr>
          </a:p>
        </p:txBody>
      </p:sp>
      <p:pic>
        <p:nvPicPr>
          <p:cNvPr id="14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4771FE14-9877-8BB5-3CA2-D1C696CE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8739">
            <a:off x="1365278" y="1637069"/>
            <a:ext cx="1134488" cy="1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CF5616E5-6E35-7D87-2A63-361789D14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96" y="1606797"/>
            <a:ext cx="11041901" cy="1578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Werte sammeln und </a:t>
            </a:r>
            <a:b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Biodiversitätswirkungen berechnen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B767CE-7E1D-566E-60CA-607C1277799F}"/>
              </a:ext>
            </a:extLst>
          </p:cNvPr>
          <p:cNvSpPr txBox="1"/>
          <p:nvPr/>
        </p:nvSpPr>
        <p:spPr>
          <a:xfrm>
            <a:off x="551384" y="627258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Lindner et al. 2019</a:t>
            </a:r>
          </a:p>
        </p:txBody>
      </p:sp>
    </p:spTree>
    <p:extLst>
      <p:ext uri="{BB962C8B-B14F-4D97-AF65-F5344CB8AC3E}">
        <p14:creationId xmlns:p14="http://schemas.microsoft.com/office/powerpoint/2010/main" val="2836552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C82650E-0679-0995-DD60-CC0AA3D81104}"/>
              </a:ext>
            </a:extLst>
          </p:cNvPr>
          <p:cNvSpPr/>
          <p:nvPr/>
        </p:nvSpPr>
        <p:spPr>
          <a:xfrm>
            <a:off x="10061662" y="1859348"/>
            <a:ext cx="2207568" cy="4245748"/>
          </a:xfrm>
          <a:prstGeom prst="rect">
            <a:avLst/>
          </a:prstGeom>
          <a:solidFill>
            <a:srgbClr val="D3DCE0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ABACFC-BA3E-86D6-FD84-AABF0539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C1B6F3B-5963-D11A-717D-EFD55F5A6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3"/>
                </a:solidFill>
              </a:rPr>
              <a:t>ZU GUTER LETZT…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BFF3937-FF35-A10F-F221-A09C5CE901E0}"/>
              </a:ext>
            </a:extLst>
          </p:cNvPr>
          <p:cNvSpPr/>
          <p:nvPr/>
        </p:nvSpPr>
        <p:spPr>
          <a:xfrm>
            <a:off x="10061662" y="1391060"/>
            <a:ext cx="2207568" cy="41508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AEFBAE4-F00A-77D7-BC32-BAE8E54929B5}"/>
              </a:ext>
            </a:extLst>
          </p:cNvPr>
          <p:cNvSpPr txBox="1">
            <a:spLocks/>
          </p:cNvSpPr>
          <p:nvPr/>
        </p:nvSpPr>
        <p:spPr>
          <a:xfrm>
            <a:off x="10136834" y="1391060"/>
            <a:ext cx="9424662" cy="1594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Instrumente</a:t>
            </a:r>
          </a:p>
        </p:txBody>
      </p:sp>
      <p:sp>
        <p:nvSpPr>
          <p:cNvPr id="8" name="Sechseck 7">
            <a:extLst>
              <a:ext uri="{FF2B5EF4-FFF2-40B4-BE49-F238E27FC236}">
                <a16:creationId xmlns:a16="http://schemas.microsoft.com/office/drawing/2014/main" id="{8D8FA914-1824-E965-D35F-6138AB2449B8}"/>
              </a:ext>
            </a:extLst>
          </p:cNvPr>
          <p:cNvSpPr/>
          <p:nvPr/>
        </p:nvSpPr>
        <p:spPr>
          <a:xfrm>
            <a:off x="10410146" y="2142589"/>
            <a:ext cx="1368152" cy="1178468"/>
          </a:xfrm>
          <a:prstGeom prst="hexagon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Code </a:t>
            </a:r>
            <a:r>
              <a:rPr lang="de-DE" sz="1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of</a:t>
            </a:r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Conduct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98D577-6D38-2FC8-7EC6-AE176F6ACD6C}"/>
              </a:ext>
            </a:extLst>
          </p:cNvPr>
          <p:cNvSpPr txBox="1"/>
          <p:nvPr/>
        </p:nvSpPr>
        <p:spPr>
          <a:xfrm>
            <a:off x="2380564" y="2636912"/>
            <a:ext cx="6976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Ein </a:t>
            </a:r>
            <a:r>
              <a:rPr lang="de-DE" sz="2000" i="0" u="none" strike="noStrike" baseline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Code </a:t>
            </a:r>
            <a:r>
              <a:rPr lang="de-DE" sz="2000" i="0" u="none" strike="noStrike" baseline="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of</a:t>
            </a:r>
            <a:r>
              <a:rPr lang="de-DE" sz="2000" i="0" u="none" strike="noStrike" baseline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Conduct</a:t>
            </a:r>
            <a:r>
              <a:rPr lang="de-DE" sz="2000" b="1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bildet die Grundlage für ethisches</a:t>
            </a:r>
          </a:p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Handeln, Integrität und die Einhaltung rechtlicher</a:t>
            </a:r>
          </a:p>
          <a:p>
            <a:pPr algn="ctr"/>
            <a:r>
              <a:rPr lang="de-DE" sz="2000" b="0" i="0" u="none" strike="noStrike" baseline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Vorschriften in allen Bereichen, also auch bezogen auf Biodiversität, des Unternehmens und der Lieferkette. </a:t>
            </a:r>
            <a:endParaRPr lang="de-DE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Grafik 9" descr="Ein Bild, das Text, Software, Computersymbol, Webseite enthält.&#10;&#10;Automatisch generierte Beschreibung">
            <a:extLst>
              <a:ext uri="{FF2B5EF4-FFF2-40B4-BE49-F238E27FC236}">
                <a16:creationId xmlns:a16="http://schemas.microsoft.com/office/drawing/2014/main" id="{9A8F1D6E-7240-0F9F-78D5-252204F8C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75105" l="17177" r="40714">
                        <a14:foregroundMark x1="26735" y1="40272" x2="26735" y2="40272"/>
                        <a14:foregroundMark x1="27823" y1="41266" x2="27823" y2="41266"/>
                        <a14:foregroundMark x1="27823" y1="38598" x2="27823" y2="38598"/>
                        <a14:foregroundMark x1="40068" y1="52824" x2="40068" y2="52824"/>
                        <a14:foregroundMark x1="37891" y1="50157" x2="37891" y2="50157"/>
                        <a14:foregroundMark x1="31599" y1="73588" x2="31599" y2="73588"/>
                        <a14:foregroundMark x1="17177" y1="61245" x2="17177" y2="61245"/>
                        <a14:foregroundMark x1="40782" y1="56119" x2="40782" y2="56119"/>
                        <a14:foregroundMark x1="29456" y1="41684" x2="29456" y2="41684"/>
                        <a14:foregroundMark x1="28571" y1="41423" x2="28571" y2="41423"/>
                        <a14:foregroundMark x1="29456" y1="41423" x2="29456" y2="41423"/>
                        <a14:foregroundMark x1="28435" y1="41213" x2="28435" y2="41213"/>
                        <a14:foregroundMark x1="28435" y1="41213" x2="28435" y2="41213"/>
                        <a14:foregroundMark x1="28707" y1="41213" x2="28707" y2="41213"/>
                        <a14:foregroundMark x1="29014" y1="37552" x2="29014" y2="37552"/>
                        <a14:foregroundMark x1="28265" y1="75105" x2="28265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35751" r="57176" b="23778"/>
          <a:stretch/>
        </p:blipFill>
        <p:spPr>
          <a:xfrm>
            <a:off x="486237" y="1598141"/>
            <a:ext cx="1554076" cy="146151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352BA08-37EB-E951-9CD9-923EE1E73C0E}"/>
              </a:ext>
            </a:extLst>
          </p:cNvPr>
          <p:cNvSpPr/>
          <p:nvPr/>
        </p:nvSpPr>
        <p:spPr>
          <a:xfrm>
            <a:off x="585207" y="4161463"/>
            <a:ext cx="9327217" cy="1943633"/>
          </a:xfrm>
          <a:prstGeom prst="rect">
            <a:avLst/>
          </a:prstGeom>
          <a:solidFill>
            <a:srgbClr val="00A5A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351812-37BA-2E5A-0F69-F967922DCDD4}"/>
              </a:ext>
            </a:extLst>
          </p:cNvPr>
          <p:cNvSpPr/>
          <p:nvPr/>
        </p:nvSpPr>
        <p:spPr>
          <a:xfrm>
            <a:off x="375645" y="1792940"/>
            <a:ext cx="895819" cy="6999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4"/>
                </a:solidFill>
              </a:ln>
            </a:endParaRPr>
          </a:p>
        </p:txBody>
      </p:sp>
      <p:pic>
        <p:nvPicPr>
          <p:cNvPr id="12" name="Picture 2" descr="Curved Arrow Images | Free Photos, PNG Stickers, Wallpapers &amp; Backgrounds -  rawpixel">
            <a:extLst>
              <a:ext uri="{FF2B5EF4-FFF2-40B4-BE49-F238E27FC236}">
                <a16:creationId xmlns:a16="http://schemas.microsoft.com/office/drawing/2014/main" id="{E711C669-674D-9111-664E-DE666A04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79125" y1="10000" x2="79125" y2="10000"/>
                        <a14:foregroundMark x1="13500" y1="93125" x2="13500" y2="93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3340">
            <a:off x="1000824" y="1052984"/>
            <a:ext cx="1134488" cy="1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13351E69-66F7-1F35-6597-3E64D7340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96" y="1606797"/>
            <a:ext cx="11511103" cy="1578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Maßnahmenumsetzung begleiten </a:t>
            </a:r>
            <a:b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und kontrollieren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A3BA28-89EF-74E4-9BBD-0F30199CF76C}"/>
              </a:ext>
            </a:extLst>
          </p:cNvPr>
          <p:cNvSpPr txBox="1"/>
          <p:nvPr/>
        </p:nvSpPr>
        <p:spPr>
          <a:xfrm>
            <a:off x="625125" y="4568068"/>
            <a:ext cx="9255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de-DE" sz="1600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</a:rPr>
              <a:t>Die Geschäftspartnerin/der Geschäftspartner ist dazu angehalten, ihre/seine Geschäftsabläufe nachhaltig zu gestalten, Ressourcen effizient zu nutzen, Umweltbelastungen zu verringern und ihr/sein Handeln kontinuierlich hinsichtlich der genannten Aspekte zu optimieren. Zusätzlich ist es ihre/seine Verantwortung, in den eigenen Geschäftsfeldern zur </a:t>
            </a:r>
            <a:r>
              <a:rPr lang="de-DE" sz="1600" dirty="0"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Erhaltung der biologischen Vielfalt</a:t>
            </a:r>
            <a:r>
              <a:rPr lang="de-DE" sz="1600" b="1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</a:rPr>
              <a:t> </a:t>
            </a:r>
            <a:r>
              <a:rPr lang="de-DE" sz="1600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</a:rPr>
              <a:t>von Tieren und Pflanzen beizutragen, indem sie/er Maßnahmen ergreift, die den Schutz und die Förderung natürlicher Lebensräume und der Artenvielfalt unterstützen.. 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4E67510-541A-7006-3570-32E76A83A3CC}"/>
              </a:ext>
            </a:extLst>
          </p:cNvPr>
          <p:cNvSpPr txBox="1">
            <a:spLocks/>
          </p:cNvSpPr>
          <p:nvPr/>
        </p:nvSpPr>
        <p:spPr>
          <a:xfrm>
            <a:off x="625125" y="4203952"/>
            <a:ext cx="11041901" cy="1578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Beispiel Code </a:t>
            </a:r>
            <a:r>
              <a:rPr lang="de-DE" sz="18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of</a:t>
            </a:r>
            <a:r>
              <a:rPr lang="de-DE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Conduct</a:t>
            </a:r>
          </a:p>
        </p:txBody>
      </p:sp>
      <p:sp>
        <p:nvSpPr>
          <p:cNvPr id="3" name="Rechteck 2"/>
          <p:cNvSpPr/>
          <p:nvPr/>
        </p:nvSpPr>
        <p:spPr>
          <a:xfrm>
            <a:off x="1168909" y="2825651"/>
            <a:ext cx="45719" cy="72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E64CDA-9BF4-B8E8-88CE-6832A3977FDA}"/>
              </a:ext>
            </a:extLst>
          </p:cNvPr>
          <p:cNvSpPr txBox="1"/>
          <p:nvPr/>
        </p:nvSpPr>
        <p:spPr bwMode="auto">
          <a:xfrm>
            <a:off x="1074386" y="2778265"/>
            <a:ext cx="3005390" cy="18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1" rIns="91403" bIns="45701" numCol="2" spcCol="1080000" rtlCol="0">
            <a:spAutoFit/>
          </a:bodyPr>
          <a:lstStyle/>
          <a:p>
            <a:pPr defTabSz="4176713" eaLnBrk="1" hangingPunct="1">
              <a:spcAft>
                <a:spcPct val="20000"/>
              </a:spcAft>
            </a:pPr>
            <a:r>
              <a:rPr lang="de-DE" sz="550" b="1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66074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53DD2-B99C-2B09-7CE8-953BC15D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9662864" cy="1296144"/>
          </a:xfrm>
        </p:spPr>
        <p:txBody>
          <a:bodyPr>
            <a:normAutofit/>
          </a:bodyPr>
          <a:lstStyle/>
          <a:p>
            <a:r>
              <a:rPr lang="de-DE" sz="4200" dirty="0"/>
              <a:t>…UND AUF PERSÖNLICHER EBENE?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A672B2-B2C3-0101-79FC-477A30755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99" y="1340768"/>
            <a:ext cx="10972800" cy="4569371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kann jede/</a:t>
            </a:r>
            <a:r>
              <a:rPr lang="de-DE" b="1" dirty="0" err="1"/>
              <a:t>r</a:t>
            </a:r>
            <a:r>
              <a:rPr lang="de-DE" b="1" dirty="0"/>
              <a:t> Einzelne zum Erhalt der Biodiversität beitragen?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405497-A4EA-7D63-F458-702B6044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2BC6E6-708D-22B2-934A-E591CE404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90395" y="3373426"/>
            <a:ext cx="2808312" cy="2808312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3727B667-A4C0-1C7A-B692-D51BEE1D71BE}"/>
              </a:ext>
            </a:extLst>
          </p:cNvPr>
          <p:cNvSpPr/>
          <p:nvPr/>
        </p:nvSpPr>
        <p:spPr>
          <a:xfrm>
            <a:off x="6888088" y="2107535"/>
            <a:ext cx="2808312" cy="17628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D72DA3F4-654E-2A5B-4810-80A5B57FCFF3}"/>
              </a:ext>
            </a:extLst>
          </p:cNvPr>
          <p:cNvSpPr/>
          <p:nvPr/>
        </p:nvSpPr>
        <p:spPr>
          <a:xfrm>
            <a:off x="8057503" y="4217764"/>
            <a:ext cx="3459641" cy="1816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BADF4A62-5486-DF85-41F5-8529AC2ACCC0}"/>
              </a:ext>
            </a:extLst>
          </p:cNvPr>
          <p:cNvSpPr/>
          <p:nvPr/>
        </p:nvSpPr>
        <p:spPr>
          <a:xfrm>
            <a:off x="2276770" y="2010209"/>
            <a:ext cx="2808312" cy="18682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FAD8F2-0677-6404-2F13-1D520E92B117}"/>
              </a:ext>
            </a:extLst>
          </p:cNvPr>
          <p:cNvSpPr txBox="1"/>
          <p:nvPr/>
        </p:nvSpPr>
        <p:spPr>
          <a:xfrm>
            <a:off x="2241261" y="2031882"/>
            <a:ext cx="287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Umweltbewusst konsumieren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126FCA-61F1-7C47-45F2-39389ED4E0A8}"/>
              </a:ext>
            </a:extLst>
          </p:cNvPr>
          <p:cNvSpPr txBox="1"/>
          <p:nvPr/>
        </p:nvSpPr>
        <p:spPr>
          <a:xfrm>
            <a:off x="2294523" y="2693748"/>
            <a:ext cx="28083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itchFamily="2" charset="2"/>
              <a:buChar char="§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>
                <a:latin typeface="Open Sans Light" panose="020B0306030504020204"/>
              </a:rPr>
              <a:t>Produkte aus nachhaltiger Landwirtschaft und Fischerei kaufen</a:t>
            </a:r>
          </a:p>
          <a:p>
            <a:r>
              <a:rPr lang="de-DE" dirty="0">
                <a:latin typeface="Open Sans Light" panose="020B0306030504020204"/>
              </a:rPr>
              <a:t>Saisonale und regionale Produkte bevorzugen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BF30E4DA-CAA4-B627-09BF-0119763D5637}"/>
              </a:ext>
            </a:extLst>
          </p:cNvPr>
          <p:cNvSpPr/>
          <p:nvPr/>
        </p:nvSpPr>
        <p:spPr>
          <a:xfrm>
            <a:off x="872614" y="3996178"/>
            <a:ext cx="3351178" cy="2007642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2BAA99-7C4C-90C0-AD6C-95CE032A41D1}"/>
              </a:ext>
            </a:extLst>
          </p:cNvPr>
          <p:cNvSpPr txBox="1"/>
          <p:nvPr/>
        </p:nvSpPr>
        <p:spPr>
          <a:xfrm>
            <a:off x="6562423" y="2111948"/>
            <a:ext cx="345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Lebensräume </a:t>
            </a:r>
          </a:p>
          <a:p>
            <a:pPr algn="ctr"/>
            <a:r>
              <a:rPr lang="de-DE" sz="2000" dirty="0">
                <a:solidFill>
                  <a:schemeClr val="accent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schaffen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2F53106-E323-248C-DE01-8FBFED6C082A}"/>
              </a:ext>
            </a:extLst>
          </p:cNvPr>
          <p:cNvSpPr txBox="1"/>
          <p:nvPr/>
        </p:nvSpPr>
        <p:spPr>
          <a:xfrm>
            <a:off x="904501" y="4777582"/>
            <a:ext cx="3175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itchFamily="2" charset="2"/>
              <a:buChar char="§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>
                <a:latin typeface="Open Sans Light" panose="020B0306030504020204"/>
              </a:rPr>
              <a:t>Im eigenen Garten auf mineralische Düngemittel und synthetische Pestizide verzichten</a:t>
            </a:r>
          </a:p>
          <a:p>
            <a:r>
              <a:rPr lang="de-DE" dirty="0" err="1">
                <a:latin typeface="Open Sans Light" panose="020B0306030504020204"/>
              </a:rPr>
              <a:t>Biodiversitätfördernde</a:t>
            </a:r>
            <a:r>
              <a:rPr lang="de-DE" dirty="0">
                <a:latin typeface="Open Sans Light" panose="020B0306030504020204"/>
              </a:rPr>
              <a:t> Pflanzen nutzen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2666D93-1E4C-5ECF-FE62-0055F079065C}"/>
              </a:ext>
            </a:extLst>
          </p:cNvPr>
          <p:cNvSpPr txBox="1"/>
          <p:nvPr/>
        </p:nvSpPr>
        <p:spPr>
          <a:xfrm>
            <a:off x="871956" y="4069696"/>
            <a:ext cx="345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Pestizide &amp; Chemikalien vermeiden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3BCA90-F146-A6EF-E99A-EC11DE71514D}"/>
              </a:ext>
            </a:extLst>
          </p:cNvPr>
          <p:cNvSpPr txBox="1"/>
          <p:nvPr/>
        </p:nvSpPr>
        <p:spPr>
          <a:xfrm>
            <a:off x="6888088" y="2774248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de-DE" sz="14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Bienenfreundliche Pflanzen im Garten und auf dem Balkon anlegen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4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Nistkästen für Vögel und Insekten bereitstellen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1E9694C-35E6-5BDF-771A-939324904786}"/>
              </a:ext>
            </a:extLst>
          </p:cNvPr>
          <p:cNvSpPr txBox="1"/>
          <p:nvPr/>
        </p:nvSpPr>
        <p:spPr>
          <a:xfrm>
            <a:off x="8023307" y="4277653"/>
            <a:ext cx="345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accent4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Bildung und Bewusstsein </a:t>
            </a:r>
          </a:p>
          <a:p>
            <a:pPr algn="ctr"/>
            <a:r>
              <a:rPr lang="de-DE" sz="2000" dirty="0">
                <a:solidFill>
                  <a:schemeClr val="accent4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fördern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B8930A2-A288-2C5A-C967-1F8884D369F8}"/>
              </a:ext>
            </a:extLst>
          </p:cNvPr>
          <p:cNvSpPr txBox="1"/>
          <p:nvPr/>
        </p:nvSpPr>
        <p:spPr>
          <a:xfrm>
            <a:off x="8057503" y="4933239"/>
            <a:ext cx="35197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itchFamily="2" charset="2"/>
              <a:buChar char="§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>
                <a:latin typeface="Open Sans Light" panose="020B0306030504020204"/>
              </a:rPr>
              <a:t>Sich über lokale Arten und Ökosysteme informieren und dieses Wissen teilen</a:t>
            </a:r>
          </a:p>
          <a:p>
            <a:r>
              <a:rPr lang="de-DE" dirty="0">
                <a:latin typeface="Open Sans Light" panose="020B0306030504020204"/>
              </a:rPr>
              <a:t>Natur- und Umweltschutzprojekte unterstützen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197585B-8E11-3974-AF90-9400465A7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08368" y="1885485"/>
            <a:ext cx="895443" cy="895443"/>
          </a:xfrm>
          <a:prstGeom prst="rect">
            <a:avLst/>
          </a:prstGeom>
        </p:spPr>
      </p:pic>
      <p:pic>
        <p:nvPicPr>
          <p:cNvPr id="25" name="Grafik 2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10C92C4-AEF8-CB46-9A43-44E3C00B0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863709"/>
            <a:ext cx="861435" cy="86143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7D59B629-0BB1-76C0-7388-69329DA5D1D2}"/>
              </a:ext>
            </a:extLst>
          </p:cNvPr>
          <p:cNvSpPr txBox="1"/>
          <p:nvPr/>
        </p:nvSpPr>
        <p:spPr>
          <a:xfrm>
            <a:off x="551384" y="6272587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Open Sans Light" panose="020B0306030504020204"/>
              </a:rPr>
              <a:t>Freepik.com</a:t>
            </a:r>
            <a:r>
              <a:rPr lang="de-DE" sz="1100" dirty="0">
                <a:latin typeface="Open Sans Light" panose="020B0306030504020204"/>
              </a:rPr>
              <a:t> / </a:t>
            </a:r>
            <a:r>
              <a:rPr lang="de-DE" sz="1100" dirty="0" err="1">
                <a:latin typeface="Open Sans Light" panose="020B0306030504020204"/>
              </a:rPr>
              <a:t>Flaticon.com</a:t>
            </a:r>
            <a:endParaRPr lang="de-DE" sz="1100" dirty="0">
              <a:latin typeface="Open Sans Light" panose="020B0306030504020204"/>
            </a:endParaRPr>
          </a:p>
        </p:txBody>
      </p:sp>
      <p:pic>
        <p:nvPicPr>
          <p:cNvPr id="28" name="Grafik 2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8BA64AE-BA34-E91C-8ADE-B3053DD19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0528" y="4111568"/>
            <a:ext cx="871472" cy="871472"/>
          </a:xfrm>
          <a:prstGeom prst="rect">
            <a:avLst/>
          </a:prstGeom>
        </p:spPr>
      </p:pic>
      <p:pic>
        <p:nvPicPr>
          <p:cNvPr id="30" name="Grafik 2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69287DD-BB63-D126-C299-87A22E53D0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5" y="1885485"/>
            <a:ext cx="895443" cy="8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396-972E-475F-9EAC-7058FA96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86832A-1059-B1A8-FA06-FD26A4B7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96" y="3645024"/>
            <a:ext cx="6422504" cy="244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Weitere Informationen zum Biodiversitätsmanagement finden Sie im Praxishandbuch, das </a:t>
            </a:r>
            <a:r>
              <a:rPr lang="de-DE" dirty="0">
                <a:hlinkClick r:id="rId2"/>
              </a:rPr>
              <a:t>hier</a:t>
            </a:r>
            <a:r>
              <a:rPr lang="de-DE" dirty="0"/>
              <a:t> zum Download bereitsteht.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F639AA-7E87-E081-9782-B27671943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AF07ED-BD5E-AFB0-7176-1BB5AE91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2024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273B00-D9FB-27CC-6AD2-98DDF7BD5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22" t="10404" r="24013" b="3801"/>
          <a:stretch/>
        </p:blipFill>
        <p:spPr>
          <a:xfrm>
            <a:off x="0" y="0"/>
            <a:ext cx="4871864" cy="69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3432F-5EE6-48D9-8A92-D2E5900A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84785"/>
            <a:ext cx="10363200" cy="648072"/>
          </a:xfrm>
        </p:spPr>
        <p:txBody>
          <a:bodyPr>
            <a:normAutofit fontScale="90000"/>
          </a:bodyPr>
          <a:lstStyle/>
          <a:p>
            <a:r>
              <a:rPr lang="de-DE" dirty="0"/>
              <a:t>Kontakt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9CF633-6DBD-4E02-BEDA-3AF1A9FD0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264" y="1773629"/>
            <a:ext cx="10870232" cy="1500187"/>
          </a:xfrm>
        </p:spPr>
        <p:txBody>
          <a:bodyPr>
            <a:norm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ZNU-Zentrum für Nachhaltige Unternehmensführung (</a:t>
            </a:r>
            <a:r>
              <a:rPr lang="de-DE" sz="1800" dirty="0">
                <a:solidFill>
                  <a:schemeClr val="tx1"/>
                </a:solidFill>
                <a:hlinkClick r:id="rId3"/>
              </a:rPr>
              <a:t>ulrike.eberle@uni-wh.de</a:t>
            </a:r>
            <a:r>
              <a:rPr lang="de-DE" sz="1800" dirty="0">
                <a:solidFill>
                  <a:schemeClr val="tx1"/>
                </a:solidFill>
              </a:rPr>
              <a:t>, </a:t>
            </a:r>
            <a:r>
              <a:rPr lang="de-DE" sz="1800" dirty="0">
                <a:solidFill>
                  <a:schemeClr val="tx1"/>
                </a:solidFill>
                <a:hlinkClick r:id="rId4"/>
              </a:rPr>
              <a:t>www.bio-val.de</a:t>
            </a:r>
            <a:r>
              <a:rPr lang="de-DE" sz="1800" dirty="0">
                <a:solidFill>
                  <a:schemeClr val="tx1"/>
                </a:solidFill>
              </a:rPr>
              <a:t>)</a:t>
            </a:r>
          </a:p>
          <a:p>
            <a:r>
              <a:rPr lang="de-DE" sz="1800" dirty="0" err="1">
                <a:solidFill>
                  <a:schemeClr val="tx1"/>
                </a:solidFill>
              </a:rPr>
              <a:t>corsus</a:t>
            </a:r>
            <a:r>
              <a:rPr lang="de-DE" sz="1800" dirty="0">
                <a:solidFill>
                  <a:schemeClr val="tx1"/>
                </a:solidFill>
              </a:rPr>
              <a:t> - </a:t>
            </a:r>
            <a:r>
              <a:rPr lang="de-DE" sz="1800" dirty="0" err="1">
                <a:solidFill>
                  <a:schemeClr val="tx1"/>
                </a:solidFill>
              </a:rPr>
              <a:t>corporate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sustainability</a:t>
            </a:r>
            <a:r>
              <a:rPr lang="de-DE" sz="1800" dirty="0">
                <a:solidFill>
                  <a:schemeClr val="tx1"/>
                </a:solidFill>
              </a:rPr>
              <a:t> GmbH (</a:t>
            </a:r>
            <a:r>
              <a:rPr lang="de-DE" sz="1800" dirty="0">
                <a:solidFill>
                  <a:schemeClr val="tx1"/>
                </a:solidFill>
                <a:hlinkClick r:id="rId5"/>
              </a:rPr>
              <a:t>u.eberle@corsus.de</a:t>
            </a:r>
            <a:r>
              <a:rPr lang="de-DE" sz="1800" dirty="0">
                <a:solidFill>
                  <a:schemeClr val="tx1"/>
                </a:solidFill>
              </a:rPr>
              <a:t>; </a:t>
            </a:r>
            <a:r>
              <a:rPr lang="de-DE" sz="1800" dirty="0">
                <a:solidFill>
                  <a:schemeClr val="tx1"/>
                </a:solidFill>
                <a:hlinkClick r:id="rId6"/>
              </a:rPr>
              <a:t>www.corsus.de</a:t>
            </a:r>
            <a:r>
              <a:rPr lang="de-DE" sz="1800" dirty="0">
                <a:solidFill>
                  <a:schemeClr val="tx1"/>
                </a:solidFill>
              </a:rPr>
              <a:t>)</a:t>
            </a:r>
          </a:p>
          <a:p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3B290285-A2B9-450A-9111-4F821D2CA9DB}"/>
              </a:ext>
            </a:extLst>
          </p:cNvPr>
          <p:cNvSpPr txBox="1">
            <a:spLocks/>
          </p:cNvSpPr>
          <p:nvPr/>
        </p:nvSpPr>
        <p:spPr>
          <a:xfrm>
            <a:off x="913264" y="4876056"/>
            <a:ext cx="103632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Wingdings" panose="05000000000000000000" pitchFamily="2" charset="2"/>
              <a:buNone/>
              <a:defRPr sz="2000" kern="1200">
                <a:solidFill>
                  <a:srgbClr val="00268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</a:rPr>
              <a:t>Copyright</a:t>
            </a:r>
          </a:p>
          <a:p>
            <a:r>
              <a:rPr lang="de-DE" sz="1200" dirty="0">
                <a:solidFill>
                  <a:schemeClr val="tx1"/>
                </a:solidFill>
              </a:rPr>
              <a:t>Alle in dieser Präsentation aufgeführten Ideen, Empfehlungen, Vorschläge, Konzepte u. ä. sind geistiges Eigentum des BioVal-Vorhabens und urheberrechtlich geschützt. Jegliche Nutzung ist nur mit Zustimmung des BioVal-Vorhabens gestattet. </a:t>
            </a:r>
            <a:endParaRPr lang="de-DE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901A6A5-6EE5-452C-B09F-D5B44FC02F7D}"/>
              </a:ext>
            </a:extLst>
          </p:cNvPr>
          <p:cNvSpPr txBox="1">
            <a:spLocks/>
          </p:cNvSpPr>
          <p:nvPr/>
        </p:nvSpPr>
        <p:spPr>
          <a:xfrm>
            <a:off x="913264" y="3429000"/>
            <a:ext cx="10363200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Wingdings" panose="05000000000000000000" pitchFamily="2" charset="2"/>
              <a:buNone/>
              <a:defRPr sz="2000" kern="1200">
                <a:solidFill>
                  <a:srgbClr val="00268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738E00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>
                <a:solidFill>
                  <a:schemeClr val="tx1"/>
                </a:solidFill>
              </a:rPr>
              <a:t>Quellen: </a:t>
            </a:r>
          </a:p>
          <a:p>
            <a:r>
              <a:rPr lang="en-US" sz="1500" dirty="0">
                <a:solidFill>
                  <a:schemeClr val="tx1"/>
                </a:solidFill>
              </a:rPr>
              <a:t>IPBES (2019). Global assessment report of the Intergovernmental Science-Policy Platform on Biodiversity and Ecosystem Services, </a:t>
            </a:r>
            <a:r>
              <a:rPr lang="en-US" sz="1500" dirty="0" err="1">
                <a:solidFill>
                  <a:schemeClr val="tx1"/>
                </a:solidFill>
              </a:rPr>
              <a:t>Brondízio</a:t>
            </a:r>
            <a:r>
              <a:rPr lang="en-US" sz="1500" dirty="0">
                <a:solidFill>
                  <a:schemeClr val="tx1"/>
                </a:solidFill>
              </a:rPr>
              <a:t>, E. S., </a:t>
            </a:r>
            <a:r>
              <a:rPr lang="en-US" sz="1500" dirty="0" err="1">
                <a:solidFill>
                  <a:schemeClr val="tx1"/>
                </a:solidFill>
              </a:rPr>
              <a:t>Settele</a:t>
            </a:r>
            <a:r>
              <a:rPr lang="en-US" sz="1500" dirty="0">
                <a:solidFill>
                  <a:schemeClr val="tx1"/>
                </a:solidFill>
              </a:rPr>
              <a:t>, J., </a:t>
            </a:r>
            <a:r>
              <a:rPr lang="en-US" sz="1500" dirty="0" err="1">
                <a:solidFill>
                  <a:schemeClr val="tx1"/>
                </a:solidFill>
              </a:rPr>
              <a:t>Díaz</a:t>
            </a:r>
            <a:r>
              <a:rPr lang="en-US" sz="1500" dirty="0">
                <a:solidFill>
                  <a:schemeClr val="tx1"/>
                </a:solidFill>
              </a:rPr>
              <a:t>, S., </a:t>
            </a:r>
            <a:r>
              <a:rPr lang="de-DE" sz="1500" dirty="0">
                <a:solidFill>
                  <a:schemeClr val="tx1"/>
                </a:solidFill>
              </a:rPr>
              <a:t>Ngo, H. T. (</a:t>
            </a:r>
            <a:r>
              <a:rPr lang="de-DE" sz="1500" dirty="0" err="1">
                <a:solidFill>
                  <a:schemeClr val="tx1"/>
                </a:solidFill>
              </a:rPr>
              <a:t>eds</a:t>
            </a:r>
            <a:r>
              <a:rPr lang="de-DE" sz="1500" dirty="0">
                <a:solidFill>
                  <a:schemeClr val="tx1"/>
                </a:solidFill>
              </a:rPr>
              <a:t>). IPBES </a:t>
            </a:r>
            <a:r>
              <a:rPr lang="de-DE" sz="1500" dirty="0" err="1">
                <a:solidFill>
                  <a:schemeClr val="tx1"/>
                </a:solidFill>
              </a:rPr>
              <a:t>secretariat</a:t>
            </a:r>
            <a:r>
              <a:rPr lang="de-DE" sz="1500" dirty="0">
                <a:solidFill>
                  <a:schemeClr val="tx1"/>
                </a:solidFill>
              </a:rPr>
              <a:t>, Bonn, Germany. 1144 </a:t>
            </a:r>
            <a:r>
              <a:rPr lang="de-DE" sz="1500" dirty="0" err="1">
                <a:solidFill>
                  <a:schemeClr val="tx1"/>
                </a:solidFill>
              </a:rPr>
              <a:t>pages</a:t>
            </a:r>
            <a:r>
              <a:rPr lang="de-DE" sz="1500" dirty="0">
                <a:solidFill>
                  <a:schemeClr val="tx1"/>
                </a:solidFill>
              </a:rPr>
              <a:t>. ISBN: 978-3-947851-</a:t>
            </a:r>
            <a:r>
              <a:rPr lang="en-US" sz="1500" dirty="0">
                <a:solidFill>
                  <a:schemeClr val="tx1"/>
                </a:solidFill>
              </a:rPr>
              <a:t>20-1, </a:t>
            </a:r>
            <a:r>
              <a:rPr lang="en-US" sz="1500" dirty="0" err="1">
                <a:solidFill>
                  <a:schemeClr val="tx1"/>
                </a:solidFill>
              </a:rPr>
              <a:t>Jaureguiberry</a:t>
            </a:r>
            <a:r>
              <a:rPr lang="en-US" sz="1500" dirty="0">
                <a:solidFill>
                  <a:schemeClr val="tx1"/>
                </a:solidFill>
              </a:rPr>
              <a:t> et al. (2022). The direct drivers of recent global anthropogenic biodiversity loss. Science advances, 8(45), eabm9982.</a:t>
            </a:r>
          </a:p>
          <a:p>
            <a:r>
              <a:rPr lang="en-US" sz="1500" dirty="0">
                <a:solidFill>
                  <a:schemeClr val="tx1"/>
                </a:solidFill>
                <a:latin typeface="Open Sans Light" panose="020B0306030504020204"/>
              </a:rPr>
              <a:t>JRC (2020). EU ecosystem services valued at almost €125 billion a year. </a:t>
            </a:r>
            <a:r>
              <a:rPr lang="en-US" sz="1500" dirty="0" err="1">
                <a:solidFill>
                  <a:schemeClr val="tx1"/>
                </a:solidFill>
                <a:latin typeface="Open Sans Light" panose="020B0306030504020204"/>
              </a:rPr>
              <a:t>Aufrufbar</a:t>
            </a:r>
            <a:r>
              <a:rPr lang="en-US" sz="1500" dirty="0">
                <a:solidFill>
                  <a:schemeClr val="tx1"/>
                </a:solidFill>
                <a:latin typeface="Open Sans Light" panose="020B0306030504020204"/>
              </a:rPr>
              <a:t> </a:t>
            </a:r>
            <a:r>
              <a:rPr lang="de-DE" sz="1500" dirty="0">
                <a:solidFill>
                  <a:schemeClr val="tx1"/>
                </a:solidFill>
                <a:latin typeface="Open Sans Light" panose="020B0306030504020204"/>
              </a:rPr>
              <a:t>unter: </a:t>
            </a:r>
            <a:r>
              <a:rPr lang="de-DE" sz="1500" dirty="0">
                <a:solidFill>
                  <a:schemeClr val="tx1"/>
                </a:solidFill>
                <a:latin typeface="Open Sans Light" panose="020B0306030504020204"/>
                <a:hlinkClick r:id="rId7"/>
              </a:rPr>
              <a:t>https://joint-research-centre.ec.europa.eu/jrc-news-and-updates/eu-ecosystem-services-valued-almost-eu125-billion-year-2019-12-11_en</a:t>
            </a:r>
            <a:r>
              <a:rPr lang="de-DE" sz="1500" dirty="0">
                <a:solidFill>
                  <a:schemeClr val="tx1"/>
                </a:solidFill>
                <a:latin typeface="Open Sans Light" panose="020B0306030504020204"/>
              </a:rPr>
              <a:t>, Stand: 19.4.2024</a:t>
            </a:r>
          </a:p>
          <a:p>
            <a:r>
              <a:rPr lang="de-DE" sz="1500" dirty="0">
                <a:solidFill>
                  <a:schemeClr val="tx1"/>
                </a:solidFill>
              </a:rPr>
              <a:t>Persson, L.; </a:t>
            </a:r>
            <a:r>
              <a:rPr lang="de-DE" sz="1500" dirty="0" err="1">
                <a:solidFill>
                  <a:schemeClr val="tx1"/>
                </a:solidFill>
              </a:rPr>
              <a:t>Carney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Almroth</a:t>
            </a:r>
            <a:r>
              <a:rPr lang="de-DE" sz="1500" dirty="0">
                <a:solidFill>
                  <a:schemeClr val="tx1"/>
                </a:solidFill>
              </a:rPr>
              <a:t>, B. M.; Collins, C. D.;  Cornell, S.;  de </a:t>
            </a:r>
            <a:r>
              <a:rPr lang="de-DE" sz="1500" dirty="0" err="1">
                <a:solidFill>
                  <a:schemeClr val="tx1"/>
                </a:solidFill>
              </a:rPr>
              <a:t>Wit</a:t>
            </a:r>
            <a:r>
              <a:rPr lang="de-DE" sz="1500" dirty="0">
                <a:solidFill>
                  <a:schemeClr val="tx1"/>
                </a:solidFill>
              </a:rPr>
              <a:t>, C. D.; Diamond, M. L.; </a:t>
            </a:r>
            <a:r>
              <a:rPr lang="de-DE" sz="1500" dirty="0" err="1">
                <a:solidFill>
                  <a:schemeClr val="tx1"/>
                </a:solidFill>
              </a:rPr>
              <a:t>Fantke</a:t>
            </a:r>
            <a:r>
              <a:rPr lang="de-DE" sz="1500" dirty="0">
                <a:solidFill>
                  <a:schemeClr val="tx1"/>
                </a:solidFill>
              </a:rPr>
              <a:t>, P.; </a:t>
            </a:r>
            <a:r>
              <a:rPr lang="de-DE" sz="1500" dirty="0" err="1">
                <a:solidFill>
                  <a:schemeClr val="tx1"/>
                </a:solidFill>
              </a:rPr>
              <a:t>Hassellöv</a:t>
            </a:r>
            <a:r>
              <a:rPr lang="de-DE" sz="1500" dirty="0">
                <a:solidFill>
                  <a:schemeClr val="tx1"/>
                </a:solidFill>
              </a:rPr>
              <a:t>, M.; </a:t>
            </a:r>
            <a:r>
              <a:rPr lang="de-DE" sz="1500" dirty="0" err="1">
                <a:solidFill>
                  <a:schemeClr val="tx1"/>
                </a:solidFill>
              </a:rPr>
              <a:t>MacLeod</a:t>
            </a:r>
            <a:r>
              <a:rPr lang="de-DE" sz="1500" dirty="0">
                <a:solidFill>
                  <a:schemeClr val="tx1"/>
                </a:solidFill>
              </a:rPr>
              <a:t>, M.; </a:t>
            </a:r>
            <a:r>
              <a:rPr lang="de-DE" sz="1500" dirty="0" err="1">
                <a:solidFill>
                  <a:schemeClr val="tx1"/>
                </a:solidFill>
              </a:rPr>
              <a:t>Ryberg</a:t>
            </a:r>
            <a:r>
              <a:rPr lang="de-DE" sz="1500" dirty="0">
                <a:solidFill>
                  <a:schemeClr val="tx1"/>
                </a:solidFill>
              </a:rPr>
              <a:t>, M. W.; Jørgensen, P. S.; </a:t>
            </a:r>
            <a:r>
              <a:rPr lang="de-DE" sz="1500" dirty="0" err="1">
                <a:solidFill>
                  <a:schemeClr val="tx1"/>
                </a:solidFill>
              </a:rPr>
              <a:t>Villarrubia</a:t>
            </a:r>
            <a:r>
              <a:rPr lang="de-DE" sz="1500" dirty="0">
                <a:solidFill>
                  <a:schemeClr val="tx1"/>
                </a:solidFill>
              </a:rPr>
              <a:t>-Gómez, P.; Wang, Z. </a:t>
            </a:r>
            <a:r>
              <a:rPr lang="de-DE" sz="1500" dirty="0" err="1">
                <a:solidFill>
                  <a:schemeClr val="tx1"/>
                </a:solidFill>
              </a:rPr>
              <a:t>and</a:t>
            </a:r>
            <a:r>
              <a:rPr lang="de-DE" sz="1500" dirty="0">
                <a:solidFill>
                  <a:schemeClr val="tx1"/>
                </a:solidFill>
              </a:rPr>
              <a:t> Hauschild, M. Z.  (2022): Outside the Safe Operating Space </a:t>
            </a:r>
            <a:r>
              <a:rPr lang="de-DE" sz="1500" dirty="0" err="1">
                <a:solidFill>
                  <a:schemeClr val="tx1"/>
                </a:solidFill>
              </a:rPr>
              <a:t>of</a:t>
            </a:r>
            <a:r>
              <a:rPr lang="de-DE" sz="1500" dirty="0">
                <a:solidFill>
                  <a:schemeClr val="tx1"/>
                </a:solidFill>
              </a:rPr>
              <a:t> the Planetary </a:t>
            </a:r>
            <a:r>
              <a:rPr lang="de-DE" sz="1500" dirty="0" err="1">
                <a:solidFill>
                  <a:schemeClr val="tx1"/>
                </a:solidFill>
              </a:rPr>
              <a:t>Boundary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for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Novel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Entities</a:t>
            </a:r>
            <a:r>
              <a:rPr lang="de-DE" sz="1500" dirty="0">
                <a:solidFill>
                  <a:schemeClr val="tx1"/>
                </a:solidFill>
              </a:rPr>
              <a:t>. Environmental Science &amp; Technology; 56 (3), 1510-1521</a:t>
            </a:r>
          </a:p>
          <a:p>
            <a:r>
              <a:rPr lang="en-US" sz="1500" dirty="0">
                <a:solidFill>
                  <a:schemeClr val="tx1"/>
                </a:solidFill>
              </a:rPr>
              <a:t>Richardson, K., Steffen, W., </a:t>
            </a:r>
            <a:r>
              <a:rPr lang="en-US" sz="1500" dirty="0" err="1">
                <a:solidFill>
                  <a:schemeClr val="tx1"/>
                </a:solidFill>
              </a:rPr>
              <a:t>Lucht</a:t>
            </a:r>
            <a:r>
              <a:rPr lang="en-US" sz="1500" dirty="0">
                <a:solidFill>
                  <a:schemeClr val="tx1"/>
                </a:solidFill>
              </a:rPr>
              <a:t>, W., </a:t>
            </a:r>
            <a:r>
              <a:rPr lang="en-US" sz="1500" dirty="0" err="1">
                <a:solidFill>
                  <a:schemeClr val="tx1"/>
                </a:solidFill>
              </a:rPr>
              <a:t>Bendtsen</a:t>
            </a:r>
            <a:r>
              <a:rPr lang="en-US" sz="1500" dirty="0">
                <a:solidFill>
                  <a:schemeClr val="tx1"/>
                </a:solidFill>
              </a:rPr>
              <a:t>, J., Cornell, S. E., </a:t>
            </a:r>
            <a:r>
              <a:rPr lang="en-US" sz="1500" dirty="0" err="1">
                <a:solidFill>
                  <a:schemeClr val="tx1"/>
                </a:solidFill>
              </a:rPr>
              <a:t>Donges</a:t>
            </a:r>
            <a:r>
              <a:rPr lang="en-US" sz="1500" dirty="0">
                <a:solidFill>
                  <a:schemeClr val="tx1"/>
                </a:solidFill>
              </a:rPr>
              <a:t>, J. F., </a:t>
            </a:r>
            <a:r>
              <a:rPr lang="en-US" sz="1500" dirty="0" err="1">
                <a:solidFill>
                  <a:schemeClr val="tx1"/>
                </a:solidFill>
              </a:rPr>
              <a:t>Drüke</a:t>
            </a:r>
            <a:r>
              <a:rPr lang="en-US" sz="1500" dirty="0">
                <a:solidFill>
                  <a:schemeClr val="tx1"/>
                </a:solidFill>
              </a:rPr>
              <a:t>, M.; </a:t>
            </a:r>
            <a:r>
              <a:rPr lang="en-US" sz="1500" dirty="0" err="1">
                <a:solidFill>
                  <a:schemeClr val="tx1"/>
                </a:solidFill>
              </a:rPr>
              <a:t>Fetzer</a:t>
            </a:r>
            <a:r>
              <a:rPr lang="en-US" sz="1500" dirty="0">
                <a:solidFill>
                  <a:schemeClr val="tx1"/>
                </a:solidFill>
              </a:rPr>
              <a:t>, I.; </a:t>
            </a:r>
            <a:r>
              <a:rPr lang="en-US" sz="1500" dirty="0" err="1">
                <a:solidFill>
                  <a:schemeClr val="tx1"/>
                </a:solidFill>
              </a:rPr>
              <a:t>Bala</a:t>
            </a:r>
            <a:r>
              <a:rPr lang="en-US" sz="1500" dirty="0">
                <a:solidFill>
                  <a:schemeClr val="tx1"/>
                </a:solidFill>
              </a:rPr>
              <a:t>, G.; Von </a:t>
            </a:r>
            <a:r>
              <a:rPr lang="en-US" sz="1500" dirty="0" err="1">
                <a:solidFill>
                  <a:schemeClr val="tx1"/>
                </a:solidFill>
              </a:rPr>
              <a:t>Bloh</a:t>
            </a:r>
            <a:r>
              <a:rPr lang="en-US" sz="1500" dirty="0">
                <a:solidFill>
                  <a:schemeClr val="tx1"/>
                </a:solidFill>
              </a:rPr>
              <a:t>, W.; </a:t>
            </a:r>
            <a:r>
              <a:rPr lang="en-US" sz="1500" dirty="0" err="1">
                <a:solidFill>
                  <a:schemeClr val="tx1"/>
                </a:solidFill>
              </a:rPr>
              <a:t>Feulner</a:t>
            </a:r>
            <a:r>
              <a:rPr lang="en-US" sz="1500" dirty="0">
                <a:solidFill>
                  <a:schemeClr val="tx1"/>
                </a:solidFill>
              </a:rPr>
              <a:t>, G.; Fiedler, S.; </a:t>
            </a:r>
            <a:r>
              <a:rPr lang="en-US" sz="1500" dirty="0" err="1">
                <a:solidFill>
                  <a:schemeClr val="tx1"/>
                </a:solidFill>
              </a:rPr>
              <a:t>Gerten</a:t>
            </a:r>
            <a:r>
              <a:rPr lang="en-US" sz="1500" dirty="0">
                <a:solidFill>
                  <a:schemeClr val="tx1"/>
                </a:solidFill>
              </a:rPr>
              <a:t>, D.; Gleeson, T.; Hofmann, M.; </a:t>
            </a:r>
            <a:r>
              <a:rPr lang="en-US" sz="1500" dirty="0" err="1">
                <a:solidFill>
                  <a:schemeClr val="tx1"/>
                </a:solidFill>
              </a:rPr>
              <a:t>Huiskamp</a:t>
            </a:r>
            <a:r>
              <a:rPr lang="en-US" sz="1500" dirty="0">
                <a:solidFill>
                  <a:schemeClr val="tx1"/>
                </a:solidFill>
              </a:rPr>
              <a:t>, W.; </a:t>
            </a:r>
            <a:r>
              <a:rPr lang="en-US" sz="1500" dirty="0" err="1">
                <a:solidFill>
                  <a:schemeClr val="tx1"/>
                </a:solidFill>
              </a:rPr>
              <a:t>Kummu</a:t>
            </a:r>
            <a:r>
              <a:rPr lang="en-US" sz="1500" dirty="0">
                <a:solidFill>
                  <a:schemeClr val="tx1"/>
                </a:solidFill>
              </a:rPr>
              <a:t>, M.; Mohan, C.; </a:t>
            </a:r>
            <a:r>
              <a:rPr lang="en-US" sz="1500" dirty="0" err="1">
                <a:solidFill>
                  <a:schemeClr val="tx1"/>
                </a:solidFill>
              </a:rPr>
              <a:t>Nogués</a:t>
            </a:r>
            <a:r>
              <a:rPr lang="en-US" sz="1500" dirty="0">
                <a:solidFill>
                  <a:schemeClr val="tx1"/>
                </a:solidFill>
              </a:rPr>
              <a:t>-Bravo, D.; Petri, S.; </a:t>
            </a:r>
            <a:r>
              <a:rPr lang="en-US" sz="1500" dirty="0" err="1">
                <a:solidFill>
                  <a:schemeClr val="tx1"/>
                </a:solidFill>
              </a:rPr>
              <a:t>Porkka</a:t>
            </a:r>
            <a:r>
              <a:rPr lang="en-US" sz="1500" dirty="0">
                <a:solidFill>
                  <a:schemeClr val="tx1"/>
                </a:solidFill>
              </a:rPr>
              <a:t>, M.; </a:t>
            </a:r>
            <a:r>
              <a:rPr lang="en-US" sz="1500" dirty="0" err="1">
                <a:solidFill>
                  <a:schemeClr val="tx1"/>
                </a:solidFill>
              </a:rPr>
              <a:t>Rahmstorf</a:t>
            </a:r>
            <a:r>
              <a:rPr lang="en-US" sz="1500" dirty="0">
                <a:solidFill>
                  <a:schemeClr val="tx1"/>
                </a:solidFill>
              </a:rPr>
              <a:t>, S.; </a:t>
            </a:r>
            <a:r>
              <a:rPr lang="en-US" sz="1500" dirty="0" err="1">
                <a:solidFill>
                  <a:schemeClr val="tx1"/>
                </a:solidFill>
              </a:rPr>
              <a:t>Schaphoff</a:t>
            </a:r>
            <a:r>
              <a:rPr lang="en-US" sz="1500" dirty="0">
                <a:solidFill>
                  <a:schemeClr val="tx1"/>
                </a:solidFill>
              </a:rPr>
              <a:t>, S.; </a:t>
            </a:r>
            <a:r>
              <a:rPr lang="en-US" sz="1500" dirty="0" err="1">
                <a:solidFill>
                  <a:schemeClr val="tx1"/>
                </a:solidFill>
              </a:rPr>
              <a:t>Thonicke</a:t>
            </a:r>
            <a:r>
              <a:rPr lang="en-US" sz="1500" dirty="0">
                <a:solidFill>
                  <a:schemeClr val="tx1"/>
                </a:solidFill>
              </a:rPr>
              <a:t>, K.; </a:t>
            </a:r>
            <a:r>
              <a:rPr lang="en-US" sz="1500" dirty="0" err="1">
                <a:solidFill>
                  <a:schemeClr val="tx1"/>
                </a:solidFill>
              </a:rPr>
              <a:t>Tobian</a:t>
            </a:r>
            <a:r>
              <a:rPr lang="en-US" sz="1500" dirty="0">
                <a:solidFill>
                  <a:schemeClr val="tx1"/>
                </a:solidFill>
              </a:rPr>
              <a:t>, A.; </a:t>
            </a:r>
            <a:r>
              <a:rPr lang="en-US" sz="1500" dirty="0" err="1">
                <a:solidFill>
                  <a:schemeClr val="tx1"/>
                </a:solidFill>
              </a:rPr>
              <a:t>Virkki</a:t>
            </a:r>
            <a:r>
              <a:rPr lang="en-US" sz="1500" dirty="0">
                <a:solidFill>
                  <a:schemeClr val="tx1"/>
                </a:solidFill>
              </a:rPr>
              <a:t>, V.; Wang-</a:t>
            </a:r>
            <a:r>
              <a:rPr lang="en-US" sz="1500" dirty="0" err="1">
                <a:solidFill>
                  <a:schemeClr val="tx1"/>
                </a:solidFill>
              </a:rPr>
              <a:t>Erlandsson</a:t>
            </a:r>
            <a:r>
              <a:rPr lang="en-US" sz="1500" dirty="0">
                <a:solidFill>
                  <a:schemeClr val="tx1"/>
                </a:solidFill>
              </a:rPr>
              <a:t>, L.; Weber, L.; </a:t>
            </a:r>
            <a:r>
              <a:rPr lang="en-US" sz="1500" dirty="0" err="1">
                <a:solidFill>
                  <a:schemeClr val="tx1"/>
                </a:solidFill>
              </a:rPr>
              <a:t>Rockström</a:t>
            </a:r>
            <a:r>
              <a:rPr lang="en-US" sz="1500" dirty="0">
                <a:solidFill>
                  <a:schemeClr val="tx1"/>
                </a:solidFill>
              </a:rPr>
              <a:t>, J. (2023). Earth beyond six of nine planetary boundaries. Science advances, 9(37), </a:t>
            </a:r>
            <a:r>
              <a:rPr lang="de-DE" sz="1500" dirty="0">
                <a:hlinkClick r:id="rId8"/>
              </a:rPr>
              <a:t>DOI: 10.1126/sciadv.adh245</a:t>
            </a:r>
            <a:r>
              <a:rPr lang="de-DE" sz="1500" dirty="0"/>
              <a:t>. 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>
                <a:solidFill>
                  <a:schemeClr val="tx1"/>
                </a:solidFill>
              </a:rPr>
              <a:t>Rockström, J., Steffen, W., </a:t>
            </a:r>
            <a:r>
              <a:rPr lang="de-DE" sz="1500" dirty="0" err="1">
                <a:solidFill>
                  <a:schemeClr val="tx1"/>
                </a:solidFill>
              </a:rPr>
              <a:t>Noone</a:t>
            </a:r>
            <a:r>
              <a:rPr lang="de-DE" sz="1500" dirty="0">
                <a:solidFill>
                  <a:schemeClr val="tx1"/>
                </a:solidFill>
              </a:rPr>
              <a:t>, K. et al. (2009): A </a:t>
            </a:r>
            <a:r>
              <a:rPr lang="de-DE" sz="1500" dirty="0" err="1">
                <a:solidFill>
                  <a:schemeClr val="tx1"/>
                </a:solidFill>
              </a:rPr>
              <a:t>safe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operating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space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for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humanity</a:t>
            </a:r>
            <a:r>
              <a:rPr lang="de-DE" sz="1500" dirty="0">
                <a:solidFill>
                  <a:schemeClr val="tx1"/>
                </a:solidFill>
              </a:rPr>
              <a:t>. Nature 461, 472–475.</a:t>
            </a:r>
          </a:p>
          <a:p>
            <a:r>
              <a:rPr lang="de-DE" sz="1500" dirty="0">
                <a:solidFill>
                  <a:schemeClr val="tx1"/>
                </a:solidFill>
              </a:rPr>
              <a:t>United </a:t>
            </a:r>
            <a:r>
              <a:rPr lang="de-DE" sz="1500" dirty="0" err="1">
                <a:solidFill>
                  <a:schemeClr val="tx1"/>
                </a:solidFill>
              </a:rPr>
              <a:t>Nations</a:t>
            </a:r>
            <a:r>
              <a:rPr lang="de-DE" sz="1500" dirty="0">
                <a:solidFill>
                  <a:schemeClr val="tx1"/>
                </a:solidFill>
              </a:rPr>
              <a:t> (1992): Convention on Biological </a:t>
            </a:r>
            <a:r>
              <a:rPr lang="de-DE" sz="1500" dirty="0" err="1">
                <a:solidFill>
                  <a:schemeClr val="tx1"/>
                </a:solidFill>
              </a:rPr>
              <a:t>Diversity</a:t>
            </a:r>
            <a:r>
              <a:rPr lang="de-DE" sz="1500" dirty="0">
                <a:solidFill>
                  <a:schemeClr val="tx1"/>
                </a:solidFill>
              </a:rPr>
              <a:t>, </a:t>
            </a:r>
            <a:r>
              <a:rPr lang="de-DE" sz="1500" dirty="0">
                <a:solidFill>
                  <a:schemeClr val="tx1"/>
                </a:solidFill>
                <a:hlinkClick r:id="rId9"/>
              </a:rPr>
              <a:t>https://www.cbd.int/doc/legal/cbd-en.pdf</a:t>
            </a:r>
            <a:endParaRPr lang="de-DE" sz="1500" dirty="0">
              <a:solidFill>
                <a:schemeClr val="tx1"/>
              </a:solidFill>
            </a:endParaRPr>
          </a:p>
          <a:p>
            <a:r>
              <a:rPr lang="de-DE" sz="1500" dirty="0">
                <a:solidFill>
                  <a:schemeClr val="tx1"/>
                </a:solidFill>
              </a:rPr>
              <a:t>Bildnachweis: S. 4: </a:t>
            </a:r>
            <a:r>
              <a:rPr lang="en-US" sz="1500" dirty="0">
                <a:latin typeface="Open Sans Light" panose="020B0306030504020204"/>
              </a:rPr>
              <a:t>Azote for Stockholm Resilience Centre, based on analysis in Richardson et al 2023</a:t>
            </a:r>
            <a:r>
              <a:rPr lang="de-DE" sz="1500" dirty="0"/>
              <a:t>, </a:t>
            </a:r>
            <a:r>
              <a:rPr lang="de-DE" sz="1500" dirty="0">
                <a:hlinkClick r:id="rId10"/>
              </a:rPr>
              <a:t>https://www.stockholmresilience.org/research/planetary-boundaries.html</a:t>
            </a:r>
            <a:r>
              <a:rPr lang="de-DE" sz="1500" dirty="0"/>
              <a:t> (05.08.2024); </a:t>
            </a:r>
            <a:r>
              <a:rPr lang="de-DE" sz="1500" dirty="0">
                <a:solidFill>
                  <a:schemeClr val="tx1"/>
                </a:solidFill>
              </a:rPr>
              <a:t>S. 5: Boston Public Library, </a:t>
            </a:r>
            <a:r>
              <a:rPr lang="de-DE" sz="1500" dirty="0" err="1">
                <a:solidFill>
                  <a:schemeClr val="tx1"/>
                </a:solidFill>
              </a:rPr>
              <a:t>Rezel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Apacionado</a:t>
            </a:r>
            <a:r>
              <a:rPr lang="de-DE" sz="1500" dirty="0">
                <a:solidFill>
                  <a:schemeClr val="tx1"/>
                </a:solidFill>
              </a:rPr>
              <a:t>, Matthew </a:t>
            </a:r>
            <a:r>
              <a:rPr lang="de-DE" sz="1500" dirty="0" err="1">
                <a:solidFill>
                  <a:schemeClr val="tx1"/>
                </a:solidFill>
              </a:rPr>
              <a:t>Bargh</a:t>
            </a:r>
            <a:r>
              <a:rPr lang="de-DE" sz="1500" dirty="0">
                <a:solidFill>
                  <a:schemeClr val="tx1"/>
                </a:solidFill>
              </a:rPr>
              <a:t>; S. 7: </a:t>
            </a:r>
            <a:r>
              <a:rPr lang="de-DE" sz="1500" dirty="0">
                <a:hlinkClick r:id="rId11"/>
              </a:rPr>
              <a:t>https://www.wwf.de/fileadmin/user_upload/living-planet-report/2018/WWF_Living_Planet_Report_Kurzfassung.pdf</a:t>
            </a:r>
            <a:endParaRPr lang="de-DE" sz="1500" dirty="0"/>
          </a:p>
          <a:p>
            <a:r>
              <a:rPr lang="en-US" sz="1500" dirty="0">
                <a:solidFill>
                  <a:schemeClr val="tx1"/>
                </a:solidFill>
              </a:rPr>
              <a:t>Lindner, J.P., H. </a:t>
            </a:r>
            <a:r>
              <a:rPr lang="en-US" sz="1500" dirty="0" err="1">
                <a:solidFill>
                  <a:schemeClr val="tx1"/>
                </a:solidFill>
              </a:rPr>
              <a:t>Fehrenbach</a:t>
            </a:r>
            <a:r>
              <a:rPr lang="en-US" sz="1500" dirty="0">
                <a:solidFill>
                  <a:schemeClr val="tx1"/>
                </a:solidFill>
              </a:rPr>
              <a:t>, L. Winter, J. </a:t>
            </a:r>
            <a:r>
              <a:rPr lang="en-US" sz="1500" dirty="0" err="1">
                <a:solidFill>
                  <a:schemeClr val="tx1"/>
                </a:solidFill>
              </a:rPr>
              <a:t>Bloemer</a:t>
            </a:r>
            <a:r>
              <a:rPr lang="en-US" sz="1500" dirty="0">
                <a:solidFill>
                  <a:schemeClr val="tx1"/>
                </a:solidFill>
              </a:rPr>
              <a:t>, and E. </a:t>
            </a:r>
            <a:r>
              <a:rPr lang="en-US" sz="1500" dirty="0" err="1">
                <a:solidFill>
                  <a:schemeClr val="tx1"/>
                </a:solidFill>
              </a:rPr>
              <a:t>Knuepffer</a:t>
            </a:r>
            <a:r>
              <a:rPr lang="en-US" sz="1500" dirty="0">
                <a:solidFill>
                  <a:schemeClr val="tx1"/>
                </a:solidFill>
              </a:rPr>
              <a:t> (</a:t>
            </a:r>
            <a:r>
              <a:rPr lang="en-GB" sz="1500" dirty="0">
                <a:solidFill>
                  <a:schemeClr val="tx1"/>
                </a:solidFill>
              </a:rPr>
              <a:t>2019). Valuing biodiversity in life cycle impact assessment. Sustainability 11. </a:t>
            </a:r>
            <a:r>
              <a:rPr lang="en-GB" sz="1500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https://doi.org/10.3390/su11205628</a:t>
            </a:r>
            <a:endParaRPr lang="en-GB" sz="1500" dirty="0">
              <a:solidFill>
                <a:schemeClr val="tx1"/>
              </a:solidFill>
            </a:endParaRPr>
          </a:p>
          <a:p>
            <a:r>
              <a:rPr lang="en-GB" sz="1500" dirty="0">
                <a:solidFill>
                  <a:schemeClr val="tx1"/>
                </a:solidFill>
              </a:rPr>
              <a:t>Benton et al. (2021). </a:t>
            </a:r>
            <a:r>
              <a:rPr lang="de-DE" sz="1500" dirty="0">
                <a:solidFill>
                  <a:schemeClr val="tx1"/>
                </a:solidFill>
              </a:rPr>
              <a:t>Food </a:t>
            </a:r>
            <a:r>
              <a:rPr lang="de-DE" sz="1500" dirty="0" err="1">
                <a:solidFill>
                  <a:schemeClr val="tx1"/>
                </a:solidFill>
              </a:rPr>
              <a:t>system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impacts</a:t>
            </a:r>
            <a:r>
              <a:rPr lang="de-DE" sz="1500" dirty="0">
                <a:solidFill>
                  <a:schemeClr val="tx1"/>
                </a:solidFill>
              </a:rPr>
              <a:t> on </a:t>
            </a:r>
            <a:r>
              <a:rPr lang="de-DE" sz="1500" dirty="0" err="1">
                <a:solidFill>
                  <a:schemeClr val="tx1"/>
                </a:solidFill>
              </a:rPr>
              <a:t>biodiversity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loss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Three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levers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for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food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system</a:t>
            </a:r>
            <a:r>
              <a:rPr lang="de-DE" sz="1500" dirty="0">
                <a:solidFill>
                  <a:schemeClr val="tx1"/>
                </a:solidFill>
              </a:rPr>
              <a:t> </a:t>
            </a:r>
            <a:r>
              <a:rPr lang="de-DE" sz="1500" dirty="0" err="1">
                <a:solidFill>
                  <a:schemeClr val="tx1"/>
                </a:solidFill>
              </a:rPr>
              <a:t>transformation</a:t>
            </a:r>
            <a:r>
              <a:rPr lang="de-DE" sz="1500" dirty="0">
                <a:solidFill>
                  <a:schemeClr val="tx1"/>
                </a:solidFill>
              </a:rPr>
              <a:t> in support </a:t>
            </a:r>
            <a:r>
              <a:rPr lang="de-DE" sz="1500" dirty="0" err="1">
                <a:solidFill>
                  <a:schemeClr val="tx1"/>
                </a:solidFill>
              </a:rPr>
              <a:t>of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nature</a:t>
            </a:r>
            <a:r>
              <a:rPr lang="de-DE" sz="1500" dirty="0">
                <a:solidFill>
                  <a:schemeClr val="tx1"/>
                </a:solidFill>
              </a:rPr>
              <a:t>. Chatham House Report. </a:t>
            </a:r>
            <a:r>
              <a:rPr lang="de-DE" sz="1500" dirty="0" err="1">
                <a:solidFill>
                  <a:schemeClr val="tx1"/>
                </a:solidFill>
              </a:rPr>
              <a:t>Available</a:t>
            </a:r>
            <a:r>
              <a:rPr lang="de-DE" sz="1500" dirty="0">
                <a:solidFill>
                  <a:schemeClr val="tx1"/>
                </a:solidFill>
              </a:rPr>
              <a:t> at: </a:t>
            </a:r>
            <a:r>
              <a:rPr lang="de-DE" sz="1500" dirty="0">
                <a:solidFill>
                  <a:schemeClr val="tx1"/>
                </a:solidFill>
                <a:hlinkClick r:id="rId13"/>
              </a:rPr>
              <a:t>https://www.chathamhouse.org/sites/default/files/2021-02/2021-02-03-food-system-biodiversity-loss-benton-et-al_0.pdf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</a:p>
          <a:p>
            <a:r>
              <a:rPr lang="de-DE" sz="1500" dirty="0" err="1">
                <a:solidFill>
                  <a:schemeClr val="tx1"/>
                </a:solidFill>
              </a:rPr>
              <a:t>Panwar</a:t>
            </a:r>
            <a:r>
              <a:rPr lang="de-DE" sz="1500" dirty="0">
                <a:solidFill>
                  <a:schemeClr val="tx1"/>
                </a:solidFill>
              </a:rPr>
              <a:t>, R., Ober, H., &amp; </a:t>
            </a:r>
            <a:r>
              <a:rPr lang="de-DE" sz="1500" dirty="0" err="1">
                <a:solidFill>
                  <a:schemeClr val="tx1"/>
                </a:solidFill>
              </a:rPr>
              <a:t>Pinkse</a:t>
            </a:r>
            <a:r>
              <a:rPr lang="de-DE" sz="1500" dirty="0">
                <a:solidFill>
                  <a:schemeClr val="tx1"/>
                </a:solidFill>
              </a:rPr>
              <a:t>, J. (2023). The </a:t>
            </a:r>
            <a:r>
              <a:rPr lang="de-DE" sz="1500" dirty="0" err="1">
                <a:solidFill>
                  <a:schemeClr val="tx1"/>
                </a:solidFill>
              </a:rPr>
              <a:t>uncomfortable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relationship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between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business</a:t>
            </a:r>
            <a:r>
              <a:rPr lang="de-DE" sz="1500" dirty="0">
                <a:solidFill>
                  <a:schemeClr val="tx1"/>
                </a:solidFill>
              </a:rPr>
              <a:t> and </a:t>
            </a:r>
            <a:r>
              <a:rPr lang="de-DE" sz="1500" dirty="0" err="1">
                <a:solidFill>
                  <a:schemeClr val="tx1"/>
                </a:solidFill>
              </a:rPr>
              <a:t>biodiversity</a:t>
            </a:r>
            <a:r>
              <a:rPr lang="de-DE" sz="1500" dirty="0">
                <a:solidFill>
                  <a:schemeClr val="tx1"/>
                </a:solidFill>
              </a:rPr>
              <a:t>: </a:t>
            </a:r>
            <a:r>
              <a:rPr lang="de-DE" sz="1500" dirty="0" err="1">
                <a:solidFill>
                  <a:schemeClr val="tx1"/>
                </a:solidFill>
              </a:rPr>
              <a:t>Advancing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research</a:t>
            </a:r>
            <a:r>
              <a:rPr lang="de-DE" sz="1500" dirty="0">
                <a:solidFill>
                  <a:schemeClr val="tx1"/>
                </a:solidFill>
              </a:rPr>
              <a:t> on </a:t>
            </a:r>
            <a:r>
              <a:rPr lang="de-DE" sz="1500" dirty="0" err="1">
                <a:solidFill>
                  <a:schemeClr val="tx1"/>
                </a:solidFill>
              </a:rPr>
              <a:t>business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strategies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for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biodiversity</a:t>
            </a:r>
            <a:r>
              <a:rPr lang="de-DE" sz="1500" dirty="0">
                <a:solidFill>
                  <a:schemeClr val="tx1"/>
                </a:solidFill>
              </a:rPr>
              <a:t> </a:t>
            </a:r>
            <a:r>
              <a:rPr lang="de-DE" sz="1500" dirty="0" err="1">
                <a:solidFill>
                  <a:schemeClr val="tx1"/>
                </a:solidFill>
              </a:rPr>
              <a:t>protection</a:t>
            </a:r>
            <a:r>
              <a:rPr lang="de-DE" sz="1500" dirty="0">
                <a:solidFill>
                  <a:schemeClr val="tx1"/>
                </a:solidFill>
              </a:rPr>
              <a:t>. Business </a:t>
            </a:r>
            <a:r>
              <a:rPr lang="de-DE" sz="1500" dirty="0" err="1">
                <a:solidFill>
                  <a:schemeClr val="tx1"/>
                </a:solidFill>
              </a:rPr>
              <a:t>Strategy</a:t>
            </a:r>
            <a:r>
              <a:rPr lang="de-DE" sz="1500" dirty="0">
                <a:solidFill>
                  <a:schemeClr val="tx1"/>
                </a:solidFill>
              </a:rPr>
              <a:t> and </a:t>
            </a:r>
            <a:r>
              <a:rPr lang="de-DE" sz="1500" dirty="0" err="1">
                <a:solidFill>
                  <a:schemeClr val="tx1"/>
                </a:solidFill>
              </a:rPr>
              <a:t>the</a:t>
            </a:r>
            <a:r>
              <a:rPr lang="de-DE" sz="1500" dirty="0">
                <a:solidFill>
                  <a:schemeClr val="tx1"/>
                </a:solidFill>
              </a:rPr>
              <a:t> Environment, 32(5), 2554-2566.</a:t>
            </a:r>
          </a:p>
          <a:p>
            <a:endParaRPr lang="de-DE" sz="1500" dirty="0">
              <a:solidFill>
                <a:schemeClr val="tx1"/>
              </a:solidFill>
            </a:endParaRPr>
          </a:p>
          <a:p>
            <a:endParaRPr lang="de-DE" sz="1200" dirty="0"/>
          </a:p>
          <a:p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E2D194F-4B27-CB7D-FAE6-3AA91742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8032" y="6376243"/>
            <a:ext cx="2844800" cy="365125"/>
          </a:xfrm>
        </p:spPr>
        <p:txBody>
          <a:bodyPr/>
          <a:lstStyle/>
          <a:p>
            <a:r>
              <a:rPr lang="de-DE" dirty="0"/>
              <a:t>3. Mai 2023</a:t>
            </a:r>
          </a:p>
        </p:txBody>
      </p:sp>
    </p:spTree>
    <p:extLst>
      <p:ext uri="{BB962C8B-B14F-4D97-AF65-F5344CB8AC3E}">
        <p14:creationId xmlns:p14="http://schemas.microsoft.com/office/powerpoint/2010/main" val="2500046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Wirbellose, Insekt, Blume, Pollen enthält.&#10;&#10;Automatisch generierte Beschreibung">
            <a:extLst>
              <a:ext uri="{FF2B5EF4-FFF2-40B4-BE49-F238E27FC236}">
                <a16:creationId xmlns:a16="http://schemas.microsoft.com/office/drawing/2014/main" id="{D4AD6683-3DC7-1BF3-53A3-3855CF16D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1" y="0"/>
            <a:ext cx="12337840" cy="695739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D94CE62-66E2-AF50-A9D3-13BF6C3D683D}"/>
              </a:ext>
            </a:extLst>
          </p:cNvPr>
          <p:cNvSpPr/>
          <p:nvPr/>
        </p:nvSpPr>
        <p:spPr>
          <a:xfrm>
            <a:off x="0" y="502392"/>
            <a:ext cx="12216680" cy="9807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3DAF0EA-E60E-5276-22EC-CAC18F777A40}"/>
              </a:ext>
            </a:extLst>
          </p:cNvPr>
          <p:cNvSpPr/>
          <p:nvPr/>
        </p:nvSpPr>
        <p:spPr>
          <a:xfrm>
            <a:off x="485319" y="1768457"/>
            <a:ext cx="3299172" cy="171104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WUSSTEN SIE SCHON…?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759048" y="6381328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254A41D-5040-D86E-C2A6-139C479E9003}"/>
              </a:ext>
            </a:extLst>
          </p:cNvPr>
          <p:cNvSpPr/>
          <p:nvPr/>
        </p:nvSpPr>
        <p:spPr>
          <a:xfrm>
            <a:off x="8663299" y="4407056"/>
            <a:ext cx="3036295" cy="17408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1052" y="1897429"/>
            <a:ext cx="3168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Seit 300 Millionen Jahren: Insekten leben bereits deutlich länger auf der Erde als der Mensch </a:t>
            </a:r>
          </a:p>
          <a:p>
            <a:pPr algn="ctr"/>
            <a:r>
              <a:rPr lang="de-D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(WWF Deutschland 2022)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721537" y="4569619"/>
            <a:ext cx="29176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b="1">
                <a:latin typeface="OpenSans"/>
              </a:defRPr>
            </a:lvl1pPr>
          </a:lstStyle>
          <a:p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Ein Totalverlust an Bestäubern könnte gemäß Schätzungen Ernteeinbrüche um bis zu 90 % zur Folge haben </a:t>
            </a:r>
          </a:p>
          <a:p>
            <a:r>
              <a:rPr lang="de-DE" sz="1400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(NABU o.J.)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EA05D9B-16A2-68E5-0B12-3DF048652452}"/>
              </a:ext>
            </a:extLst>
          </p:cNvPr>
          <p:cNvSpPr/>
          <p:nvPr/>
        </p:nvSpPr>
        <p:spPr>
          <a:xfrm>
            <a:off x="4817634" y="1615453"/>
            <a:ext cx="3036295" cy="11654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727848" y="1717955"/>
            <a:ext cx="3168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Eine Wildbiene kann bis zu 5.000 Blüten bestäuben </a:t>
            </a:r>
          </a:p>
          <a:p>
            <a:pPr algn="ctr"/>
            <a:r>
              <a:rPr lang="de-D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(WWF Deutschland 2022)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E88BE95-8C6F-711A-1DD0-89C9E99FA5EB}"/>
              </a:ext>
            </a:extLst>
          </p:cNvPr>
          <p:cNvSpPr/>
          <p:nvPr/>
        </p:nvSpPr>
        <p:spPr>
          <a:xfrm>
            <a:off x="8160027" y="1893338"/>
            <a:ext cx="3036295" cy="154745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C532D58-606A-AF40-5B71-CD1AB49AC71C}"/>
              </a:ext>
            </a:extLst>
          </p:cNvPr>
          <p:cNvSpPr/>
          <p:nvPr/>
        </p:nvSpPr>
        <p:spPr>
          <a:xfrm>
            <a:off x="1138407" y="4376440"/>
            <a:ext cx="3036295" cy="154745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072378" y="4632488"/>
            <a:ext cx="3168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b="1">
                <a:latin typeface="OpenSans"/>
              </a:defRPr>
            </a:lvl1pPr>
          </a:lstStyle>
          <a:p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Ca. 88 % aller Pflanzen weltweit sind bei ihrer sexuellen Vermehrung auf Insekten angewiesen.  </a:t>
            </a:r>
          </a:p>
          <a:p>
            <a:r>
              <a:rPr lang="de-DE" sz="1400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(NABU o.J.)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280967" y="1943596"/>
            <a:ext cx="27905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Über 84 % der </a:t>
            </a:r>
          </a:p>
          <a:p>
            <a:pPr algn="ctr"/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Nutzpflanzenarten in Deutschland sind von Insekten abhängig </a:t>
            </a:r>
          </a:p>
          <a:p>
            <a:pPr algn="ctr"/>
            <a:r>
              <a:rPr lang="de-D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(WWF Deutschland 2022)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C654433-ACC0-387F-A1FB-21AD352A02FE}"/>
              </a:ext>
            </a:extLst>
          </p:cNvPr>
          <p:cNvSpPr/>
          <p:nvPr/>
        </p:nvSpPr>
        <p:spPr>
          <a:xfrm>
            <a:off x="4579909" y="3543954"/>
            <a:ext cx="3299172" cy="1762808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A617810-62B8-CF10-5051-010D3B48DD03}"/>
              </a:ext>
            </a:extLst>
          </p:cNvPr>
          <p:cNvSpPr/>
          <p:nvPr/>
        </p:nvSpPr>
        <p:spPr>
          <a:xfrm>
            <a:off x="843730" y="6353529"/>
            <a:ext cx="5252270" cy="31583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94843" y="6354602"/>
            <a:ext cx="6957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Open Sans Light" panose="020B0306030504020204"/>
              </a:rPr>
              <a:t>angelehnt an Nachhaltigkeitsschulung zu Biodiversität 2024 von Ritter Sport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650192" y="3668554"/>
            <a:ext cx="33123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b="1">
                <a:latin typeface="OpenSans"/>
              </a:defRPr>
            </a:lvl1pPr>
          </a:lstStyle>
          <a:p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Neben Insekten wie Bienen, Schmetterlinge, Fliegen und Käfer bestäuben auch Fledermäuse, Vögel und Reptilien Pflanzen </a:t>
            </a:r>
          </a:p>
          <a:p>
            <a:r>
              <a:rPr lang="de-DE" sz="1400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(NABU o.J.)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3E46FEB8-1D67-73BF-C4FF-B7B78C97BA52}"/>
              </a:ext>
            </a:extLst>
          </p:cNvPr>
          <p:cNvCxnSpPr>
            <a:cxnSpLocks/>
          </p:cNvCxnSpPr>
          <p:nvPr/>
        </p:nvCxnSpPr>
        <p:spPr>
          <a:xfrm>
            <a:off x="839416" y="6237312"/>
            <a:ext cx="1034769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C03F82CB-82C9-8B64-086D-2A97EF738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17" y="692696"/>
            <a:ext cx="1800000" cy="50214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0F080F-B0FF-AD8A-7EE9-7AB9F222D2A6}"/>
              </a:ext>
            </a:extLst>
          </p:cNvPr>
          <p:cNvSpPr txBox="1"/>
          <p:nvPr/>
        </p:nvSpPr>
        <p:spPr>
          <a:xfrm>
            <a:off x="11006667" y="-440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88702" y="6637718"/>
            <a:ext cx="1971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355325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C34A4-F0CA-4FE7-8A4F-90B1624F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08" y="-171400"/>
            <a:ext cx="9230816" cy="1296144"/>
          </a:xfrm>
        </p:spPr>
        <p:txBody>
          <a:bodyPr>
            <a:normAutofit/>
          </a:bodyPr>
          <a:lstStyle/>
          <a:p>
            <a:r>
              <a:rPr lang="de-DE" dirty="0"/>
              <a:t>WAS IST BIODIVERSITÄT?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B5B760-4B71-4DA2-AD97-9E69DE03B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3"/>
            <a:ext cx="10612818" cy="1569660"/>
          </a:xfr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„[…] die Variabilität unter lebenden Organismen jeglicher Herkunft, darunter unter anderem Land-, Meeres- und sonstige aquatische Ökosysteme und die ökologischen Komplexe, zu denen sie gehören. Dies umfasst die Vielfalt innerhalb der Arten und zwischen den Arten und die Vielfalt der Ökosysteme“</a:t>
            </a:r>
          </a:p>
        </p:txBody>
      </p:sp>
      <p:pic>
        <p:nvPicPr>
          <p:cNvPr id="8" name="Grafik 7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3045B3C2-E063-74A4-19E7-734108787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5740" r="21375" b="84024"/>
          <a:stretch/>
        </p:blipFill>
        <p:spPr>
          <a:xfrm>
            <a:off x="-24680" y="3510388"/>
            <a:ext cx="12241360" cy="28416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30AC5EA-C5E5-44A5-A88A-FECAFF5D2E57}"/>
              </a:ext>
            </a:extLst>
          </p:cNvPr>
          <p:cNvSpPr txBox="1"/>
          <p:nvPr/>
        </p:nvSpPr>
        <p:spPr>
          <a:xfrm>
            <a:off x="383742" y="359144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Taxonomische Diversität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BCCBFF-F723-4A03-B3BA-61B9A90497C7}"/>
              </a:ext>
            </a:extLst>
          </p:cNvPr>
          <p:cNvSpPr txBox="1"/>
          <p:nvPr/>
        </p:nvSpPr>
        <p:spPr>
          <a:xfrm>
            <a:off x="4151784" y="36070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Genetische Diversität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2397B1E-8F01-47A1-8ECA-5BDA6B3AC41B}"/>
              </a:ext>
            </a:extLst>
          </p:cNvPr>
          <p:cNvSpPr txBox="1"/>
          <p:nvPr/>
        </p:nvSpPr>
        <p:spPr>
          <a:xfrm>
            <a:off x="8054066" y="362117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Diversität der Ökosysteme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B68C76-7AE9-BC3A-871A-BE3057F3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8032" y="6376243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pic>
        <p:nvPicPr>
          <p:cNvPr id="5122" name="Picture 2" descr="Unser größter Schatz :: Pflanzenforschung.de">
            <a:extLst>
              <a:ext uri="{FF2B5EF4-FFF2-40B4-BE49-F238E27FC236}">
                <a16:creationId xmlns:a16="http://schemas.microsoft.com/office/drawing/2014/main" id="{F6F52B03-2189-5384-475B-52707F81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4213961" y="3990511"/>
            <a:ext cx="3528392" cy="220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364.618 Vogelarten Bilder, Stockfotos, 3D-Objekte und Vektorgrafiken |  Shutterstock">
            <a:extLst>
              <a:ext uri="{FF2B5EF4-FFF2-40B4-BE49-F238E27FC236}">
                <a16:creationId xmlns:a16="http://schemas.microsoft.com/office/drawing/2014/main" id="{4DF2C256-2FAE-7F61-2306-6D6FC1DE9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"/>
          <a:stretch/>
        </p:blipFill>
        <p:spPr bwMode="auto">
          <a:xfrm>
            <a:off x="407368" y="4002540"/>
            <a:ext cx="3400718" cy="21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ielfalt der Ökosysteme :: Pflanzenforschung.de">
            <a:extLst>
              <a:ext uri="{FF2B5EF4-FFF2-40B4-BE49-F238E27FC236}">
                <a16:creationId xmlns:a16="http://schemas.microsoft.com/office/drawing/2014/main" id="{09B2DC17-6F60-583E-872B-473FCC47E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/>
          <a:stretch/>
        </p:blipFill>
        <p:spPr bwMode="auto">
          <a:xfrm>
            <a:off x="8148228" y="3976386"/>
            <a:ext cx="3528392" cy="22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6138F2-723C-4C6A-4B27-17E8BEED268D}"/>
              </a:ext>
            </a:extLst>
          </p:cNvPr>
          <p:cNvSpPr txBox="1"/>
          <p:nvPr/>
        </p:nvSpPr>
        <p:spPr>
          <a:xfrm>
            <a:off x="681608" y="6327750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UN, 1992</a:t>
            </a:r>
          </a:p>
        </p:txBody>
      </p:sp>
    </p:spTree>
    <p:extLst>
      <p:ext uri="{BB962C8B-B14F-4D97-AF65-F5344CB8AC3E}">
        <p14:creationId xmlns:p14="http://schemas.microsoft.com/office/powerpoint/2010/main" val="412490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limawandel und Biodiversitätsverlust: Die Zwillingskrise">
            <a:extLst>
              <a:ext uri="{FF2B5EF4-FFF2-40B4-BE49-F238E27FC236}">
                <a16:creationId xmlns:a16="http://schemas.microsoft.com/office/drawing/2014/main" id="{FC5D6177-B807-B999-FBF7-1050A2BC4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5" t="1202" r="41017" b="1857"/>
          <a:stretch/>
        </p:blipFill>
        <p:spPr bwMode="auto">
          <a:xfrm>
            <a:off x="-82848" y="0"/>
            <a:ext cx="2927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27B7CEA-4AD1-9CE9-35A4-68DE14ECD700}"/>
              </a:ext>
            </a:extLst>
          </p:cNvPr>
          <p:cNvSpPr/>
          <p:nvPr/>
        </p:nvSpPr>
        <p:spPr>
          <a:xfrm>
            <a:off x="2844800" y="436761"/>
            <a:ext cx="6635576" cy="859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DBBCC7A-EA1D-24D3-C4BA-19ECAF094927}"/>
              </a:ext>
            </a:extLst>
          </p:cNvPr>
          <p:cNvSpPr/>
          <p:nvPr/>
        </p:nvSpPr>
        <p:spPr>
          <a:xfrm>
            <a:off x="2844800" y="1546718"/>
            <a:ext cx="45719" cy="456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7EDA6B-B296-DD75-D9DC-3BBE385C4DA8}"/>
              </a:ext>
            </a:extLst>
          </p:cNvPr>
          <p:cNvSpPr/>
          <p:nvPr/>
        </p:nvSpPr>
        <p:spPr>
          <a:xfrm>
            <a:off x="1138288" y="436761"/>
            <a:ext cx="1717352" cy="836329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15AAD95-C713-A7D8-03DB-4E44B06F447C}"/>
              </a:ext>
            </a:extLst>
          </p:cNvPr>
          <p:cNvSpPr/>
          <p:nvPr/>
        </p:nvSpPr>
        <p:spPr>
          <a:xfrm>
            <a:off x="1127448" y="1644046"/>
            <a:ext cx="1717352" cy="4569371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142" y="-14665"/>
            <a:ext cx="9230816" cy="1296144"/>
          </a:xfrm>
        </p:spPr>
        <p:txBody>
          <a:bodyPr/>
          <a:lstStyle/>
          <a:p>
            <a:r>
              <a:rPr lang="de-DE" dirty="0"/>
              <a:t>VERLUST DER BIODIVERSITÄT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55640" y="6310745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IPBES, 2019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98430B0-F7E3-9778-6D37-3E159FC703E1}"/>
              </a:ext>
            </a:extLst>
          </p:cNvPr>
          <p:cNvCxnSpPr>
            <a:cxnSpLocks/>
          </p:cNvCxnSpPr>
          <p:nvPr/>
        </p:nvCxnSpPr>
        <p:spPr>
          <a:xfrm>
            <a:off x="1127448" y="6237312"/>
            <a:ext cx="172819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7448" y="1623372"/>
            <a:ext cx="10972800" cy="4569371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DE" sz="2800" dirty="0"/>
              <a:t>Wissenschaftlichen Schätzungen zufolge...</a:t>
            </a:r>
          </a:p>
          <a:p>
            <a:pPr marL="400050" lvl="1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DE" sz="2400" dirty="0"/>
              <a:t>…sind natürliche Ökosysteme basierend auf der geschätzten natürlichen Ausgangslage </a:t>
            </a:r>
            <a:r>
              <a:rPr lang="de-DE" sz="2400" b="1" dirty="0"/>
              <a:t>um </a:t>
            </a:r>
            <a:r>
              <a:rPr lang="de-DE" sz="2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ca. 47 % zurückgegangen. </a:t>
            </a:r>
          </a:p>
          <a:p>
            <a:pPr marL="400050" lvl="1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…sin</a:t>
            </a:r>
            <a:r>
              <a:rPr lang="de-DE" sz="2400" dirty="0"/>
              <a:t>d 75% der Landoberfläche und 66% der Meeresfläche durch  </a:t>
            </a:r>
            <a:r>
              <a:rPr lang="de-DE" sz="2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menschlichen Einfluss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dirty="0"/>
              <a:t>verändert.</a:t>
            </a:r>
          </a:p>
          <a:p>
            <a:pPr marL="400050" lvl="1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DE" sz="2400" dirty="0"/>
              <a:t>….sind 25 % der Arten ernsthaft </a:t>
            </a: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sz="2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vom Aussterben bedroht.</a:t>
            </a:r>
          </a:p>
          <a:p>
            <a:pPr marL="400050" lvl="1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</a:t>
            </a:r>
            <a:r>
              <a:rPr lang="de-DE" sz="2400" dirty="0"/>
              <a:t>hat sich die Biomasse von wildlebenden Säugetieren global bereits </a:t>
            </a:r>
            <a:br>
              <a:rPr lang="de-DE" sz="2400" dirty="0"/>
            </a:br>
            <a:r>
              <a:rPr lang="de-DE" sz="2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um 82 % verringert.</a:t>
            </a:r>
          </a:p>
        </p:txBody>
      </p:sp>
    </p:spTree>
    <p:extLst>
      <p:ext uri="{BB962C8B-B14F-4D97-AF65-F5344CB8AC3E}">
        <p14:creationId xmlns:p14="http://schemas.microsoft.com/office/powerpoint/2010/main" val="252132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676" y="-12440"/>
            <a:ext cx="9230816" cy="1296144"/>
          </a:xfrm>
        </p:spPr>
        <p:txBody>
          <a:bodyPr>
            <a:normAutofit/>
          </a:bodyPr>
          <a:lstStyle/>
          <a:p>
            <a:r>
              <a:rPr lang="de-DE" dirty="0"/>
              <a:t>ÜBERSCHRITTENE GRENZEN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583385-E611-1A23-F79A-805C1503A48B}"/>
              </a:ext>
            </a:extLst>
          </p:cNvPr>
          <p:cNvSpPr txBox="1"/>
          <p:nvPr/>
        </p:nvSpPr>
        <p:spPr>
          <a:xfrm>
            <a:off x="9768408" y="567329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Open Sans Light" panose="020B0306030504020204"/>
              </a:rPr>
              <a:t>Richardson et al. 2023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30375A1-012C-DFDE-C3FC-D313FF3872C7}"/>
              </a:ext>
            </a:extLst>
          </p:cNvPr>
          <p:cNvSpPr txBox="1"/>
          <p:nvPr/>
        </p:nvSpPr>
        <p:spPr>
          <a:xfrm>
            <a:off x="562901" y="6291450"/>
            <a:ext cx="805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Open Sans Light" panose="020B0306030504020204"/>
              </a:rPr>
              <a:t>Rockström</a:t>
            </a:r>
            <a:r>
              <a:rPr lang="en-US" sz="1100" dirty="0">
                <a:latin typeface="Open Sans Light" panose="020B0306030504020204"/>
              </a:rPr>
              <a:t> et al., 2019;  Persson et al., 2022; </a:t>
            </a:r>
            <a:br>
              <a:rPr lang="en-US" sz="1100" dirty="0">
                <a:latin typeface="Open Sans Light" panose="020B0306030504020204"/>
              </a:rPr>
            </a:br>
            <a:r>
              <a:rPr lang="en-US" sz="1100" dirty="0">
                <a:latin typeface="Open Sans Light" panose="020B0306030504020204"/>
              </a:rPr>
              <a:t>Azote for Stockholm Resilience Centre, based on analysis in Richardson et al 2023 (https://</a:t>
            </a:r>
            <a:r>
              <a:rPr lang="en-US" sz="1100" dirty="0" err="1">
                <a:latin typeface="Open Sans Light" panose="020B0306030504020204"/>
              </a:rPr>
              <a:t>www.stockholmresilience.org</a:t>
            </a:r>
            <a:r>
              <a:rPr lang="en-US" sz="1100" dirty="0">
                <a:latin typeface="Open Sans Light" panose="020B0306030504020204"/>
              </a:rPr>
              <a:t>/)</a:t>
            </a:r>
            <a:endParaRPr lang="de-DE" sz="1100" dirty="0">
              <a:latin typeface="Open Sans Light" panose="020B0306030504020204"/>
            </a:endParaRPr>
          </a:p>
        </p:txBody>
      </p:sp>
      <p:pic>
        <p:nvPicPr>
          <p:cNvPr id="8" name="Grafik 7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C0EB7717-64A1-B0C1-13A6-5CF1F7732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7" t="5740" r="25749" b="84012"/>
          <a:stretch/>
        </p:blipFill>
        <p:spPr>
          <a:xfrm rot="16200000">
            <a:off x="6979863" y="1648271"/>
            <a:ext cx="7371240" cy="3587878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5173CA27-9C32-BD5E-CBB7-D44BC8A0DC88}"/>
              </a:ext>
            </a:extLst>
          </p:cNvPr>
          <p:cNvSpPr/>
          <p:nvPr/>
        </p:nvSpPr>
        <p:spPr>
          <a:xfrm>
            <a:off x="8784299" y="469412"/>
            <a:ext cx="3407700" cy="836329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27F3BF-8CA2-2D86-C2EA-97B1C7F35A07}"/>
              </a:ext>
            </a:extLst>
          </p:cNvPr>
          <p:cNvSpPr/>
          <p:nvPr/>
        </p:nvSpPr>
        <p:spPr>
          <a:xfrm>
            <a:off x="6175214" y="1759070"/>
            <a:ext cx="4514658" cy="1093866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3844291-2228-729A-8D4D-A660F7C05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17" y="692696"/>
            <a:ext cx="1800000" cy="502149"/>
          </a:xfrm>
          <a:prstGeom prst="rect">
            <a:avLst/>
          </a:prstGeom>
        </p:spPr>
      </p:pic>
      <p:pic>
        <p:nvPicPr>
          <p:cNvPr id="5" name="Grafik 4" descr="Ein Bild, das Text, Diagramm, Screenshot, Kreis enthält.&#10;&#10;Automatisch generierte Beschreibung">
            <a:extLst>
              <a:ext uri="{FF2B5EF4-FFF2-40B4-BE49-F238E27FC236}">
                <a16:creationId xmlns:a16="http://schemas.microsoft.com/office/drawing/2014/main" id="{7D6AFD75-EBB6-1A9D-E46F-63400989A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9" y="1135487"/>
            <a:ext cx="5351538" cy="505608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DB5A087-AD0F-69CB-5711-AF34AD5BFA94}"/>
              </a:ext>
            </a:extLst>
          </p:cNvPr>
          <p:cNvSpPr txBox="1"/>
          <p:nvPr/>
        </p:nvSpPr>
        <p:spPr>
          <a:xfrm>
            <a:off x="6270814" y="1784073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Planetare Grenzen zeigen den </a:t>
            </a:r>
            <a:b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“sicheren Handlungsspielraum“</a:t>
            </a:r>
            <a:r>
              <a:rPr lang="de-DE" sz="2000" dirty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für die Menschheit auf der Erde auf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E4EBEA9-A7E1-BADD-5126-79B2BB994F06}"/>
              </a:ext>
            </a:extLst>
          </p:cNvPr>
          <p:cNvSpPr/>
          <p:nvPr/>
        </p:nvSpPr>
        <p:spPr>
          <a:xfrm>
            <a:off x="6168008" y="3104157"/>
            <a:ext cx="4514658" cy="1093866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D0F382-34AC-59CC-D166-48195A5D641D}"/>
              </a:ext>
            </a:extLst>
          </p:cNvPr>
          <p:cNvSpPr txBox="1"/>
          <p:nvPr/>
        </p:nvSpPr>
        <p:spPr>
          <a:xfrm>
            <a:off x="6267350" y="3157882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6 Grenzen sind überschritten, u.a. die </a:t>
            </a:r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Integrität der Biosphäre</a:t>
            </a:r>
            <a:r>
              <a:rPr lang="de-DE" sz="2000" dirty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(Verlust der biologischen Vielfalt)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ACDF15C-B45A-90CF-53B4-005FE6686CF7}"/>
              </a:ext>
            </a:extLst>
          </p:cNvPr>
          <p:cNvSpPr/>
          <p:nvPr/>
        </p:nvSpPr>
        <p:spPr>
          <a:xfrm>
            <a:off x="6175214" y="4450170"/>
            <a:ext cx="4514658" cy="1093866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05D7B5-1A76-18CD-8A87-8F43E27CDEC6}"/>
              </a:ext>
            </a:extLst>
          </p:cNvPr>
          <p:cNvSpPr txBox="1"/>
          <p:nvPr/>
        </p:nvSpPr>
        <p:spPr>
          <a:xfrm>
            <a:off x="6267350" y="4539179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Menschliche Eingriffe</a:t>
            </a:r>
            <a:r>
              <a:rPr lang="de-DE" sz="2000" dirty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in die Ökosysteme bedrohen die Integrität der Biosphäre weiter</a:t>
            </a:r>
          </a:p>
          <a:p>
            <a:r>
              <a:rPr lang="de-DE" sz="20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(u.a. durch Unternehmensaktivitäten)</a:t>
            </a:r>
          </a:p>
        </p:txBody>
      </p:sp>
    </p:spTree>
    <p:extLst>
      <p:ext uri="{BB962C8B-B14F-4D97-AF65-F5344CB8AC3E}">
        <p14:creationId xmlns:p14="http://schemas.microsoft.com/office/powerpoint/2010/main" val="385387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A2B9620-838D-FEC2-043A-CEA603207A95}"/>
              </a:ext>
            </a:extLst>
          </p:cNvPr>
          <p:cNvSpPr/>
          <p:nvPr/>
        </p:nvSpPr>
        <p:spPr>
          <a:xfrm>
            <a:off x="0" y="3324123"/>
            <a:ext cx="12288688" cy="2841181"/>
          </a:xfrm>
          <a:prstGeom prst="rect">
            <a:avLst/>
          </a:prstGeom>
          <a:solidFill>
            <a:srgbClr val="EEF2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214ED2-6D86-48EA-B555-750E776A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WERT DER BIODIVERSITÄT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3ECCA1-7182-4D09-BF32-74B8BF3D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23925"/>
            <a:ext cx="12162971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Ökosystemleistungen</a:t>
            </a:r>
          </a:p>
          <a:p>
            <a:r>
              <a:rPr lang="de-DE" sz="2000" dirty="0"/>
              <a:t>Biodiversität ist wesentlich, um sie zu erhalten</a:t>
            </a:r>
          </a:p>
          <a:p>
            <a:r>
              <a:rPr lang="de-DE" sz="2000" dirty="0"/>
              <a:t>Sie tragen zu menschlichem Wohlbefinden und ökonomischem Wohlstand bei</a:t>
            </a:r>
          </a:p>
          <a:p>
            <a:r>
              <a:rPr lang="de-DE" sz="2000" dirty="0"/>
              <a:t>Ihr ökonomischer Wert beträgt rund 124€ pro Jahr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85F449-91AF-8067-B030-B7552FCD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8032" y="6376243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BF685A22-D810-B4D6-A4B6-5E9C78AE4BA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43017" y="-517795"/>
            <a:ext cx="4968552" cy="45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DF2AD3-854B-384E-FE29-68253BF807A3}"/>
              </a:ext>
            </a:extLst>
          </p:cNvPr>
          <p:cNvSpPr/>
          <p:nvPr/>
        </p:nvSpPr>
        <p:spPr>
          <a:xfrm>
            <a:off x="774255" y="4002949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Bodenbildung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760BE05-FAB7-460F-0A98-03501CB38221}"/>
              </a:ext>
            </a:extLst>
          </p:cNvPr>
          <p:cNvSpPr/>
          <p:nvPr/>
        </p:nvSpPr>
        <p:spPr>
          <a:xfrm>
            <a:off x="2897954" y="4003037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Regulierung der Luftqualität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450E1DA-6CF5-2074-6708-A692EF1037AF}"/>
              </a:ext>
            </a:extLst>
          </p:cNvPr>
          <p:cNvSpPr/>
          <p:nvPr/>
        </p:nvSpPr>
        <p:spPr>
          <a:xfrm>
            <a:off x="5015161" y="399913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Wasserreinigung und Abfallbehandlung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2B26B7E-6D45-0C6B-4674-06EB426A9DA8}"/>
              </a:ext>
            </a:extLst>
          </p:cNvPr>
          <p:cNvSpPr/>
          <p:nvPr/>
        </p:nvSpPr>
        <p:spPr>
          <a:xfrm>
            <a:off x="7134677" y="4002949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Nahrungsmittel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5EA4C66-3208-A21F-5F83-FE7AB7E540C7}"/>
              </a:ext>
            </a:extLst>
          </p:cNvPr>
          <p:cNvSpPr/>
          <p:nvPr/>
        </p:nvSpPr>
        <p:spPr>
          <a:xfrm>
            <a:off x="9251473" y="4002424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Spirituelle und religiöse Werte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2FCBE25-7827-EC19-BB8F-606B0BED6D9D}"/>
              </a:ext>
            </a:extLst>
          </p:cNvPr>
          <p:cNvSpPr/>
          <p:nvPr/>
        </p:nvSpPr>
        <p:spPr>
          <a:xfrm>
            <a:off x="771946" y="4531801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Photosynthese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4E84006-DF2A-3E72-4BF5-0E6111A0CE66}"/>
              </a:ext>
            </a:extLst>
          </p:cNvPr>
          <p:cNvSpPr/>
          <p:nvPr/>
        </p:nvSpPr>
        <p:spPr>
          <a:xfrm>
            <a:off x="771946" y="5055752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Nährstoffkreislauf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97AD4B5-1D9C-17DB-81E1-FA3F623A7BF2}"/>
              </a:ext>
            </a:extLst>
          </p:cNvPr>
          <p:cNvSpPr/>
          <p:nvPr/>
        </p:nvSpPr>
        <p:spPr>
          <a:xfrm>
            <a:off x="2893554" y="4531801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Klimaregulierung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34FA771-A672-F84E-6C0F-4A21F1654F7D}"/>
              </a:ext>
            </a:extLst>
          </p:cNvPr>
          <p:cNvSpPr/>
          <p:nvPr/>
        </p:nvSpPr>
        <p:spPr>
          <a:xfrm>
            <a:off x="2889120" y="505575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Wasserregulierung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CD4EC6B-CA70-5674-0EB5-B78574A784C6}"/>
              </a:ext>
            </a:extLst>
          </p:cNvPr>
          <p:cNvSpPr/>
          <p:nvPr/>
        </p:nvSpPr>
        <p:spPr>
          <a:xfrm>
            <a:off x="2895645" y="5579703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Erosionsregulierung</a:t>
            </a:r>
            <a:endParaRPr lang="de-DE" sz="1600" dirty="0">
              <a:latin typeface="Open Sans Light" panose="020B030603050402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124D74AA-601D-9D65-EBB2-B4FBDC483206}"/>
              </a:ext>
            </a:extLst>
          </p:cNvPr>
          <p:cNvSpPr/>
          <p:nvPr/>
        </p:nvSpPr>
        <p:spPr>
          <a:xfrm>
            <a:off x="5010544" y="4533150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Regulierung von Schädlingen und Krankheiten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264EB46-6A18-F589-93DE-42254100E0E2}"/>
              </a:ext>
            </a:extLst>
          </p:cNvPr>
          <p:cNvSpPr/>
          <p:nvPr/>
        </p:nvSpPr>
        <p:spPr>
          <a:xfrm>
            <a:off x="5010207" y="5049371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Bestäubung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5DF8604-27BF-DF42-98E3-BD5010D08476}"/>
              </a:ext>
            </a:extLst>
          </p:cNvPr>
          <p:cNvSpPr/>
          <p:nvPr/>
        </p:nvSpPr>
        <p:spPr>
          <a:xfrm>
            <a:off x="5010207" y="557970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Abmilderung extremer Ereignisse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C84EECA-590B-8D42-DE53-7B6008C31AF2}"/>
              </a:ext>
            </a:extLst>
          </p:cNvPr>
          <p:cNvSpPr/>
          <p:nvPr/>
        </p:nvSpPr>
        <p:spPr>
          <a:xfrm>
            <a:off x="7134677" y="4527873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Rohstoffe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E7B9F17-8FB9-C374-5D5D-9F7327623377}"/>
              </a:ext>
            </a:extLst>
          </p:cNvPr>
          <p:cNvSpPr/>
          <p:nvPr/>
        </p:nvSpPr>
        <p:spPr>
          <a:xfrm>
            <a:off x="7132906" y="5049405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Arzneimittel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59444C9-E8F6-A213-BCB4-51CED00FA013}"/>
              </a:ext>
            </a:extLst>
          </p:cNvPr>
          <p:cNvSpPr/>
          <p:nvPr/>
        </p:nvSpPr>
        <p:spPr>
          <a:xfrm>
            <a:off x="7134848" y="5579701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Süßwasser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CB5FDEFE-344E-611B-E169-2ED73810203B}"/>
              </a:ext>
            </a:extLst>
          </p:cNvPr>
          <p:cNvSpPr/>
          <p:nvPr/>
        </p:nvSpPr>
        <p:spPr>
          <a:xfrm>
            <a:off x="9252961" y="4522906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Ästhetische Werte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3A2A6454-684D-9570-0BB4-0EEDD5E07718}"/>
              </a:ext>
            </a:extLst>
          </p:cNvPr>
          <p:cNvSpPr/>
          <p:nvPr/>
        </p:nvSpPr>
        <p:spPr>
          <a:xfrm>
            <a:off x="9251473" y="5039486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Erholung und Ökotourismus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C9A115F-98BB-4B6F-9A8F-54919667535A}"/>
              </a:ext>
            </a:extLst>
          </p:cNvPr>
          <p:cNvSpPr/>
          <p:nvPr/>
        </p:nvSpPr>
        <p:spPr>
          <a:xfrm>
            <a:off x="9251473" y="3483803"/>
            <a:ext cx="2037975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B7037FE-1A02-CA81-C790-781B1C994DBF}"/>
              </a:ext>
            </a:extLst>
          </p:cNvPr>
          <p:cNvSpPr/>
          <p:nvPr/>
        </p:nvSpPr>
        <p:spPr>
          <a:xfrm>
            <a:off x="9251473" y="5573748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rPr>
              <a:t>Geistige und körperliche Gesundheit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6BDA4BE-B2AF-3BE7-12A8-C078E551F259}"/>
              </a:ext>
            </a:extLst>
          </p:cNvPr>
          <p:cNvSpPr txBox="1"/>
          <p:nvPr/>
        </p:nvSpPr>
        <p:spPr>
          <a:xfrm>
            <a:off x="12772571" y="4151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DC82B74-C4C1-FDAD-4F27-BD352EA4A3D7}"/>
              </a:ext>
            </a:extLst>
          </p:cNvPr>
          <p:cNvSpPr/>
          <p:nvPr/>
        </p:nvSpPr>
        <p:spPr>
          <a:xfrm>
            <a:off x="2895645" y="3477675"/>
            <a:ext cx="4166562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utoShape 3">
            <a:extLst>
              <a:ext uri="{FF2B5EF4-FFF2-40B4-BE49-F238E27FC236}">
                <a16:creationId xmlns:a16="http://schemas.microsoft.com/office/drawing/2014/main" id="{19471E0E-5DA5-87FA-AD11-6842AE8D3C6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56040" y="1556793"/>
            <a:ext cx="4968552" cy="45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7A5894-6722-AE9D-6C08-EF8D9A9B59BD}"/>
              </a:ext>
            </a:extLst>
          </p:cNvPr>
          <p:cNvSpPr/>
          <p:nvPr/>
        </p:nvSpPr>
        <p:spPr>
          <a:xfrm>
            <a:off x="7146931" y="3483804"/>
            <a:ext cx="2037975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Inhaltsplatzhalter 2">
            <a:extLst>
              <a:ext uri="{FF2B5EF4-FFF2-40B4-BE49-F238E27FC236}">
                <a16:creationId xmlns:a16="http://schemas.microsoft.com/office/drawing/2014/main" id="{458B3678-50F8-4212-997F-6FF6263659F9}"/>
              </a:ext>
            </a:extLst>
          </p:cNvPr>
          <p:cNvSpPr txBox="1">
            <a:spLocks/>
          </p:cNvSpPr>
          <p:nvPr/>
        </p:nvSpPr>
        <p:spPr>
          <a:xfrm>
            <a:off x="3375296" y="3535521"/>
            <a:ext cx="3129436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REGULIERUNG</a:t>
            </a:r>
          </a:p>
        </p:txBody>
      </p:sp>
      <p:sp>
        <p:nvSpPr>
          <p:cNvPr id="62" name="Inhaltsplatzhalter 2">
            <a:extLst>
              <a:ext uri="{FF2B5EF4-FFF2-40B4-BE49-F238E27FC236}">
                <a16:creationId xmlns:a16="http://schemas.microsoft.com/office/drawing/2014/main" id="{43DB0FF5-2359-0440-1DEA-B343D03E81F7}"/>
              </a:ext>
            </a:extLst>
          </p:cNvPr>
          <p:cNvSpPr txBox="1">
            <a:spLocks/>
          </p:cNvSpPr>
          <p:nvPr/>
        </p:nvSpPr>
        <p:spPr>
          <a:xfrm>
            <a:off x="6870235" y="3568510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VERSORGUNG</a:t>
            </a:r>
          </a:p>
        </p:txBody>
      </p:sp>
      <p:sp>
        <p:nvSpPr>
          <p:cNvPr id="63" name="Inhaltsplatzhalter 2">
            <a:extLst>
              <a:ext uri="{FF2B5EF4-FFF2-40B4-BE49-F238E27FC236}">
                <a16:creationId xmlns:a16="http://schemas.microsoft.com/office/drawing/2014/main" id="{1146D827-77F3-F6D2-AB0F-377AC56A2479}"/>
              </a:ext>
            </a:extLst>
          </p:cNvPr>
          <p:cNvSpPr txBox="1">
            <a:spLocks/>
          </p:cNvSpPr>
          <p:nvPr/>
        </p:nvSpPr>
        <p:spPr>
          <a:xfrm>
            <a:off x="8977011" y="3552937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KULTUR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17132C-15C9-543D-89BF-8AF520476BBD}"/>
              </a:ext>
            </a:extLst>
          </p:cNvPr>
          <p:cNvSpPr txBox="1"/>
          <p:nvPr/>
        </p:nvSpPr>
        <p:spPr>
          <a:xfrm>
            <a:off x="13144500" y="40331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A274C6E-06A5-FB21-CB36-365186BA4088}"/>
              </a:ext>
            </a:extLst>
          </p:cNvPr>
          <p:cNvSpPr/>
          <p:nvPr/>
        </p:nvSpPr>
        <p:spPr>
          <a:xfrm>
            <a:off x="767408" y="3473799"/>
            <a:ext cx="2062582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Inhaltsplatzhalter 2">
            <a:extLst>
              <a:ext uri="{FF2B5EF4-FFF2-40B4-BE49-F238E27FC236}">
                <a16:creationId xmlns:a16="http://schemas.microsoft.com/office/drawing/2014/main" id="{6B392793-13B8-C99D-158C-4CA8EAC81B4E}"/>
              </a:ext>
            </a:extLst>
          </p:cNvPr>
          <p:cNvSpPr txBox="1">
            <a:spLocks/>
          </p:cNvSpPr>
          <p:nvPr/>
        </p:nvSpPr>
        <p:spPr>
          <a:xfrm>
            <a:off x="496756" y="3529401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BASISLEISTUNGEN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69DF3BF-8BFA-347D-8D06-99F8A7B5EE2F}"/>
              </a:ext>
            </a:extLst>
          </p:cNvPr>
          <p:cNvSpPr txBox="1"/>
          <p:nvPr/>
        </p:nvSpPr>
        <p:spPr>
          <a:xfrm>
            <a:off x="562901" y="6291450"/>
            <a:ext cx="610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Open Sans Light" panose="020B0306030504020204"/>
              </a:rPr>
              <a:t>JRC, 2020</a:t>
            </a:r>
            <a:endParaRPr lang="de-DE" sz="1100" dirty="0">
              <a:latin typeface="Open Sans Light" panose="020B0306030504020204"/>
            </a:endParaRPr>
          </a:p>
        </p:txBody>
      </p:sp>
      <p:pic>
        <p:nvPicPr>
          <p:cNvPr id="1028" name="Picture 4" descr="Der gebogene Pfeil in Skizze Lizenzfreies Vektorbild">
            <a:extLst>
              <a:ext uri="{FF2B5EF4-FFF2-40B4-BE49-F238E27FC236}">
                <a16:creationId xmlns:a16="http://schemas.microsoft.com/office/drawing/2014/main" id="{4AD2C8E0-893F-6D1A-1BE9-0E4C1F30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89773" l="2400" r="98000">
                        <a14:foregroundMark x1="39400" y1="33523" x2="39400" y2="33523"/>
                        <a14:foregroundMark x1="39400" y1="33523" x2="39400" y2="33523"/>
                        <a14:foregroundMark x1="78000" y1="6345" x2="78000" y2="6345"/>
                        <a14:foregroundMark x1="75600" y1="2367" x2="75600" y2="2367"/>
                        <a14:foregroundMark x1="94400" y1="9943" x2="94400" y2="9943"/>
                        <a14:foregroundMark x1="98000" y1="11458" x2="98000" y2="11458"/>
                        <a14:foregroundMark x1="7200" y1="72443" x2="7200" y2="72443"/>
                        <a14:foregroundMark x1="2400" y1="84754" x2="2400" y2="84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297" flipV="1">
            <a:off x="-45273" y="2024186"/>
            <a:ext cx="1179100" cy="12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2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A2B9620-838D-FEC2-043A-CEA603207A95}"/>
              </a:ext>
            </a:extLst>
          </p:cNvPr>
          <p:cNvSpPr/>
          <p:nvPr/>
        </p:nvSpPr>
        <p:spPr>
          <a:xfrm>
            <a:off x="0" y="3324123"/>
            <a:ext cx="12288688" cy="2841181"/>
          </a:xfrm>
          <a:prstGeom prst="rect">
            <a:avLst/>
          </a:prstGeom>
          <a:solidFill>
            <a:srgbClr val="EEF2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214ED2-6D86-48EA-B555-750E776A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WERT DER BIODIVERSITÄT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3ECCA1-7182-4D09-BF32-74B8BF3D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23925"/>
            <a:ext cx="12162971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Ökosystemleistungen</a:t>
            </a:r>
          </a:p>
          <a:p>
            <a:r>
              <a:rPr lang="de-DE" sz="2000" dirty="0"/>
              <a:t>Biodiversität ist wesentlich, um sie zu erhalten</a:t>
            </a:r>
          </a:p>
          <a:p>
            <a:r>
              <a:rPr lang="de-DE" sz="2000" dirty="0"/>
              <a:t>Sie tragen zu menschlichem Wohlbefinden und ökonomischem Wohlstand bei</a:t>
            </a:r>
          </a:p>
          <a:p>
            <a:r>
              <a:rPr lang="de-DE" sz="2000" dirty="0"/>
              <a:t>Ihr ökonomischer Wert beträgt rund 124€ pro Jahr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85F449-91AF-8067-B030-B7552FCD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8032" y="6376243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BF685A22-D810-B4D6-A4B6-5E9C78AE4BA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643017" y="-517795"/>
            <a:ext cx="4968552" cy="45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DF2AD3-854B-384E-FE29-68253BF807A3}"/>
              </a:ext>
            </a:extLst>
          </p:cNvPr>
          <p:cNvSpPr/>
          <p:nvPr/>
        </p:nvSpPr>
        <p:spPr>
          <a:xfrm>
            <a:off x="771946" y="4002949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Bodenbildung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760BE05-FAB7-460F-0A98-03501CB38221}"/>
              </a:ext>
            </a:extLst>
          </p:cNvPr>
          <p:cNvSpPr/>
          <p:nvPr/>
        </p:nvSpPr>
        <p:spPr>
          <a:xfrm>
            <a:off x="2895645" y="4003037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Regulierung der Luftqualität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450E1DA-6CF5-2074-6708-A692EF1037AF}"/>
              </a:ext>
            </a:extLst>
          </p:cNvPr>
          <p:cNvSpPr/>
          <p:nvPr/>
        </p:nvSpPr>
        <p:spPr>
          <a:xfrm>
            <a:off x="5015161" y="399913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Wasserreinigung und Abfallbehandlung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2B26B7E-6D45-0C6B-4674-06EB426A9DA8}"/>
              </a:ext>
            </a:extLst>
          </p:cNvPr>
          <p:cNvSpPr/>
          <p:nvPr/>
        </p:nvSpPr>
        <p:spPr>
          <a:xfrm>
            <a:off x="7134677" y="4002949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Nahrungsmittel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5EA4C66-3208-A21F-5F83-FE7AB7E540C7}"/>
              </a:ext>
            </a:extLst>
          </p:cNvPr>
          <p:cNvSpPr/>
          <p:nvPr/>
        </p:nvSpPr>
        <p:spPr>
          <a:xfrm>
            <a:off x="9251473" y="4002424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Spirituelle und religiöse Werte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2FCBE25-7827-EC19-BB8F-606B0BED6D9D}"/>
              </a:ext>
            </a:extLst>
          </p:cNvPr>
          <p:cNvSpPr/>
          <p:nvPr/>
        </p:nvSpPr>
        <p:spPr>
          <a:xfrm>
            <a:off x="771946" y="4531801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Photosynthese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4E84006-DF2A-3E72-4BF5-0E6111A0CE66}"/>
              </a:ext>
            </a:extLst>
          </p:cNvPr>
          <p:cNvSpPr/>
          <p:nvPr/>
        </p:nvSpPr>
        <p:spPr>
          <a:xfrm>
            <a:off x="771946" y="5055752"/>
            <a:ext cx="2052000" cy="462107"/>
          </a:xfrm>
          <a:prstGeom prst="rect">
            <a:avLst/>
          </a:prstGeom>
          <a:solidFill>
            <a:srgbClr val="835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Nährstoffkreislauf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97AD4B5-1D9C-17DB-81E1-FA3F623A7BF2}"/>
              </a:ext>
            </a:extLst>
          </p:cNvPr>
          <p:cNvSpPr/>
          <p:nvPr/>
        </p:nvSpPr>
        <p:spPr>
          <a:xfrm>
            <a:off x="2891245" y="4531801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Klimaregulierung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34FA771-A672-F84E-6C0F-4A21F1654F7D}"/>
              </a:ext>
            </a:extLst>
          </p:cNvPr>
          <p:cNvSpPr/>
          <p:nvPr/>
        </p:nvSpPr>
        <p:spPr>
          <a:xfrm>
            <a:off x="2889120" y="505575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Wasserregulierung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CD4EC6B-CA70-5674-0EB5-B78574A784C6}"/>
              </a:ext>
            </a:extLst>
          </p:cNvPr>
          <p:cNvSpPr/>
          <p:nvPr/>
        </p:nvSpPr>
        <p:spPr>
          <a:xfrm>
            <a:off x="2895645" y="5579703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Erosionsregulierung</a:t>
            </a:r>
            <a:endParaRPr lang="de-DE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124D74AA-601D-9D65-EBB2-B4FBDC483206}"/>
              </a:ext>
            </a:extLst>
          </p:cNvPr>
          <p:cNvSpPr/>
          <p:nvPr/>
        </p:nvSpPr>
        <p:spPr>
          <a:xfrm>
            <a:off x="5010544" y="4533150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Regulierung von Schädlingen und Krankheiten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264EB46-6A18-F589-93DE-42254100E0E2}"/>
              </a:ext>
            </a:extLst>
          </p:cNvPr>
          <p:cNvSpPr/>
          <p:nvPr/>
        </p:nvSpPr>
        <p:spPr>
          <a:xfrm>
            <a:off x="5010207" y="5049371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Bestäubung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5DF8604-27BF-DF42-98E3-BD5010D08476}"/>
              </a:ext>
            </a:extLst>
          </p:cNvPr>
          <p:cNvSpPr/>
          <p:nvPr/>
        </p:nvSpPr>
        <p:spPr>
          <a:xfrm>
            <a:off x="5010207" y="5579702"/>
            <a:ext cx="2052000" cy="462107"/>
          </a:xfrm>
          <a:prstGeom prst="rect">
            <a:avLst/>
          </a:prstGeom>
          <a:solidFill>
            <a:srgbClr val="A9A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Abmilderung extremer Ereignisse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C84EECA-590B-8D42-DE53-7B6008C31AF2}"/>
              </a:ext>
            </a:extLst>
          </p:cNvPr>
          <p:cNvSpPr/>
          <p:nvPr/>
        </p:nvSpPr>
        <p:spPr>
          <a:xfrm>
            <a:off x="7134677" y="4527873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Rohstoffe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5E7B9F17-8FB9-C374-5D5D-9F7327623377}"/>
              </a:ext>
            </a:extLst>
          </p:cNvPr>
          <p:cNvSpPr/>
          <p:nvPr/>
        </p:nvSpPr>
        <p:spPr>
          <a:xfrm>
            <a:off x="7132906" y="5049405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Arzneimittel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59444C9-E8F6-A213-BCB4-51CED00FA013}"/>
              </a:ext>
            </a:extLst>
          </p:cNvPr>
          <p:cNvSpPr/>
          <p:nvPr/>
        </p:nvSpPr>
        <p:spPr>
          <a:xfrm>
            <a:off x="7134848" y="5579701"/>
            <a:ext cx="2052000" cy="462107"/>
          </a:xfrm>
          <a:prstGeom prst="rect">
            <a:avLst/>
          </a:prstGeom>
          <a:solidFill>
            <a:srgbClr val="787D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Süßwasser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CB5FDEFE-344E-611B-E169-2ED73810203B}"/>
              </a:ext>
            </a:extLst>
          </p:cNvPr>
          <p:cNvSpPr/>
          <p:nvPr/>
        </p:nvSpPr>
        <p:spPr>
          <a:xfrm>
            <a:off x="9252961" y="4522906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Ästhetische Werte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3A2A6454-684D-9570-0BB4-0EEDD5E07718}"/>
              </a:ext>
            </a:extLst>
          </p:cNvPr>
          <p:cNvSpPr/>
          <p:nvPr/>
        </p:nvSpPr>
        <p:spPr>
          <a:xfrm>
            <a:off x="9251473" y="5039486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Erholung und Ökotourismus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C9A115F-98BB-4B6F-9A8F-54919667535A}"/>
              </a:ext>
            </a:extLst>
          </p:cNvPr>
          <p:cNvSpPr/>
          <p:nvPr/>
        </p:nvSpPr>
        <p:spPr>
          <a:xfrm>
            <a:off x="9251473" y="3483803"/>
            <a:ext cx="2037975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B7037FE-1A02-CA81-C790-781B1C994DBF}"/>
              </a:ext>
            </a:extLst>
          </p:cNvPr>
          <p:cNvSpPr/>
          <p:nvPr/>
        </p:nvSpPr>
        <p:spPr>
          <a:xfrm>
            <a:off x="9251473" y="5573748"/>
            <a:ext cx="2052000" cy="462107"/>
          </a:xfrm>
          <a:prstGeom prst="rect">
            <a:avLst/>
          </a:prstGeom>
          <a:solidFill>
            <a:srgbClr val="DA8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Geistige und körperliche Gesundheit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6BDA4BE-B2AF-3BE7-12A8-C078E551F259}"/>
              </a:ext>
            </a:extLst>
          </p:cNvPr>
          <p:cNvSpPr txBox="1"/>
          <p:nvPr/>
        </p:nvSpPr>
        <p:spPr>
          <a:xfrm>
            <a:off x="12772571" y="4151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DC82B74-C4C1-FDAD-4F27-BD352EA4A3D7}"/>
              </a:ext>
            </a:extLst>
          </p:cNvPr>
          <p:cNvSpPr/>
          <p:nvPr/>
        </p:nvSpPr>
        <p:spPr>
          <a:xfrm>
            <a:off x="2895645" y="3477675"/>
            <a:ext cx="4166562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utoShape 3">
            <a:extLst>
              <a:ext uri="{FF2B5EF4-FFF2-40B4-BE49-F238E27FC236}">
                <a16:creationId xmlns:a16="http://schemas.microsoft.com/office/drawing/2014/main" id="{19471E0E-5DA5-87FA-AD11-6842AE8D3C6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56040" y="1556793"/>
            <a:ext cx="4968552" cy="45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7A5894-6722-AE9D-6C08-EF8D9A9B59BD}"/>
              </a:ext>
            </a:extLst>
          </p:cNvPr>
          <p:cNvSpPr/>
          <p:nvPr/>
        </p:nvSpPr>
        <p:spPr>
          <a:xfrm>
            <a:off x="7146931" y="3483804"/>
            <a:ext cx="2037975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Inhaltsplatzhalter 2">
            <a:extLst>
              <a:ext uri="{FF2B5EF4-FFF2-40B4-BE49-F238E27FC236}">
                <a16:creationId xmlns:a16="http://schemas.microsoft.com/office/drawing/2014/main" id="{458B3678-50F8-4212-997F-6FF6263659F9}"/>
              </a:ext>
            </a:extLst>
          </p:cNvPr>
          <p:cNvSpPr txBox="1">
            <a:spLocks/>
          </p:cNvSpPr>
          <p:nvPr/>
        </p:nvSpPr>
        <p:spPr>
          <a:xfrm>
            <a:off x="3375296" y="3535521"/>
            <a:ext cx="3129436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REGULIERUNG</a:t>
            </a:r>
          </a:p>
        </p:txBody>
      </p:sp>
      <p:sp>
        <p:nvSpPr>
          <p:cNvPr id="62" name="Inhaltsplatzhalter 2">
            <a:extLst>
              <a:ext uri="{FF2B5EF4-FFF2-40B4-BE49-F238E27FC236}">
                <a16:creationId xmlns:a16="http://schemas.microsoft.com/office/drawing/2014/main" id="{43DB0FF5-2359-0440-1DEA-B343D03E81F7}"/>
              </a:ext>
            </a:extLst>
          </p:cNvPr>
          <p:cNvSpPr txBox="1">
            <a:spLocks/>
          </p:cNvSpPr>
          <p:nvPr/>
        </p:nvSpPr>
        <p:spPr>
          <a:xfrm>
            <a:off x="6870235" y="3568510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VERSORGUNG</a:t>
            </a:r>
          </a:p>
        </p:txBody>
      </p:sp>
      <p:sp>
        <p:nvSpPr>
          <p:cNvPr id="63" name="Inhaltsplatzhalter 2">
            <a:extLst>
              <a:ext uri="{FF2B5EF4-FFF2-40B4-BE49-F238E27FC236}">
                <a16:creationId xmlns:a16="http://schemas.microsoft.com/office/drawing/2014/main" id="{1146D827-77F3-F6D2-AB0F-377AC56A2479}"/>
              </a:ext>
            </a:extLst>
          </p:cNvPr>
          <p:cNvSpPr txBox="1">
            <a:spLocks/>
          </p:cNvSpPr>
          <p:nvPr/>
        </p:nvSpPr>
        <p:spPr>
          <a:xfrm>
            <a:off x="8977011" y="3552937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KULTUR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17132C-15C9-543D-89BF-8AF520476BBD}"/>
              </a:ext>
            </a:extLst>
          </p:cNvPr>
          <p:cNvSpPr txBox="1"/>
          <p:nvPr/>
        </p:nvSpPr>
        <p:spPr>
          <a:xfrm>
            <a:off x="13144500" y="40331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A274C6E-06A5-FB21-CB36-365186BA4088}"/>
              </a:ext>
            </a:extLst>
          </p:cNvPr>
          <p:cNvSpPr/>
          <p:nvPr/>
        </p:nvSpPr>
        <p:spPr>
          <a:xfrm>
            <a:off x="767408" y="3473799"/>
            <a:ext cx="2062582" cy="446465"/>
          </a:xfrm>
          <a:prstGeom prst="rect">
            <a:avLst/>
          </a:prstGeom>
          <a:solidFill>
            <a:srgbClr val="FFFFFF">
              <a:alpha val="64706"/>
            </a:srgb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Inhaltsplatzhalter 2">
            <a:extLst>
              <a:ext uri="{FF2B5EF4-FFF2-40B4-BE49-F238E27FC236}">
                <a16:creationId xmlns:a16="http://schemas.microsoft.com/office/drawing/2014/main" id="{6B392793-13B8-C99D-158C-4CA8EAC81B4E}"/>
              </a:ext>
            </a:extLst>
          </p:cNvPr>
          <p:cNvSpPr txBox="1">
            <a:spLocks/>
          </p:cNvSpPr>
          <p:nvPr/>
        </p:nvSpPr>
        <p:spPr>
          <a:xfrm>
            <a:off x="496756" y="3529401"/>
            <a:ext cx="2600924" cy="43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/>
              <a:t>BASISLEISTUNGEN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69DF3BF-8BFA-347D-8D06-99F8A7B5EE2F}"/>
              </a:ext>
            </a:extLst>
          </p:cNvPr>
          <p:cNvSpPr txBox="1"/>
          <p:nvPr/>
        </p:nvSpPr>
        <p:spPr>
          <a:xfrm>
            <a:off x="562901" y="6291450"/>
            <a:ext cx="610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Open Sans Light" panose="020B0306030504020204"/>
              </a:rPr>
              <a:t>JRC, 2020;</a:t>
            </a:r>
            <a:endParaRPr lang="de-DE" sz="1100" dirty="0">
              <a:latin typeface="Open Sans Light" panose="020B0306030504020204"/>
            </a:endParaRPr>
          </a:p>
        </p:txBody>
      </p:sp>
      <p:pic>
        <p:nvPicPr>
          <p:cNvPr id="1028" name="Picture 4" descr="Der gebogene Pfeil in Skizze Lizenzfreies Vektorbild">
            <a:extLst>
              <a:ext uri="{FF2B5EF4-FFF2-40B4-BE49-F238E27FC236}">
                <a16:creationId xmlns:a16="http://schemas.microsoft.com/office/drawing/2014/main" id="{4AD2C8E0-893F-6D1A-1BE9-0E4C1F30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89773" l="2400" r="98000">
                        <a14:foregroundMark x1="39400" y1="33523" x2="39400" y2="33523"/>
                        <a14:foregroundMark x1="39400" y1="33523" x2="39400" y2="33523"/>
                        <a14:foregroundMark x1="78000" y1="6345" x2="78000" y2="6345"/>
                        <a14:foregroundMark x1="75600" y1="2367" x2="75600" y2="2367"/>
                        <a14:foregroundMark x1="94400" y1="9943" x2="94400" y2="9943"/>
                        <a14:foregroundMark x1="98000" y1="11458" x2="98000" y2="11458"/>
                        <a14:foregroundMark x1="7200" y1="72443" x2="7200" y2="72443"/>
                        <a14:foregroundMark x1="2400" y1="84754" x2="2400" y2="84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297" flipV="1">
            <a:off x="-45273" y="2024186"/>
            <a:ext cx="1179100" cy="12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0590B49-9D20-A33A-3D12-00F2A2CB085C}"/>
              </a:ext>
            </a:extLst>
          </p:cNvPr>
          <p:cNvGrpSpPr/>
          <p:nvPr/>
        </p:nvGrpSpPr>
        <p:grpSpPr>
          <a:xfrm>
            <a:off x="47328" y="1281958"/>
            <a:ext cx="12540494" cy="4883347"/>
            <a:chOff x="47328" y="1281958"/>
            <a:chExt cx="12540494" cy="4883347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1E5DBF7-B33E-363E-69A7-C3FC4C987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9080" b="12810"/>
            <a:stretch/>
          </p:blipFill>
          <p:spPr>
            <a:xfrm>
              <a:off x="47328" y="1281959"/>
              <a:ext cx="6347806" cy="488334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999F83B-ED62-2964-3D29-84784430A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9080" b="12810"/>
            <a:stretch/>
          </p:blipFill>
          <p:spPr>
            <a:xfrm flipH="1">
              <a:off x="6240016" y="1281958"/>
              <a:ext cx="6347806" cy="4883346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A28A130-9828-6528-82EA-BC505B27071E}"/>
              </a:ext>
            </a:extLst>
          </p:cNvPr>
          <p:cNvGrpSpPr/>
          <p:nvPr/>
        </p:nvGrpSpPr>
        <p:grpSpPr>
          <a:xfrm>
            <a:off x="902552" y="1591484"/>
            <a:ext cx="9873968" cy="4176463"/>
            <a:chOff x="2243508" y="1591484"/>
            <a:chExt cx="7354357" cy="4176463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5" name="Sechseck 4">
              <a:extLst>
                <a:ext uri="{FF2B5EF4-FFF2-40B4-BE49-F238E27FC236}">
                  <a16:creationId xmlns:a16="http://schemas.microsoft.com/office/drawing/2014/main" id="{1D370DB1-D4DC-174E-74E0-8C872A66538D}"/>
                </a:ext>
              </a:extLst>
            </p:cNvPr>
            <p:cNvSpPr/>
            <p:nvPr/>
          </p:nvSpPr>
          <p:spPr>
            <a:xfrm>
              <a:off x="2243508" y="1591484"/>
              <a:ext cx="7354357" cy="4176463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2E50A08-433B-6D67-1C3F-F15AB49595FD}"/>
                </a:ext>
              </a:extLst>
            </p:cNvPr>
            <p:cNvSpPr txBox="1"/>
            <p:nvPr/>
          </p:nvSpPr>
          <p:spPr>
            <a:xfrm>
              <a:off x="3185482" y="1956896"/>
              <a:ext cx="5541784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Die Nutzung der Leistungen der Natur ist jedoch i.d.R. kostenlos. </a:t>
              </a:r>
            </a:p>
            <a:p>
              <a:endParaRPr lang="de-DE" sz="2400" dirty="0">
                <a:effectLst/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Eine aktuelle Studie zeigt, dass </a:t>
              </a:r>
              <a:b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keine der weltweit führenden </a:t>
              </a:r>
              <a:b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Industrien rentabel wäre, wenn </a:t>
              </a:r>
              <a:b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sie für das von ihr beanspruchte </a:t>
              </a:r>
              <a:b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de-DE" sz="2400" dirty="0">
                  <a:effectLst/>
                  <a:latin typeface="Open Sans Light" panose="020B0306030504020204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Naturkapital bezahlen würde.</a:t>
              </a:r>
            </a:p>
            <a:p>
              <a:endParaRPr lang="de-DE" sz="2400" dirty="0">
                <a:latin typeface="Open Sans Light" panose="020B0306030504020204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23" name="Grafik 2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86B178C-B70B-950C-19A2-4554F6BA4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0108">
            <a:off x="8483318" y="2793662"/>
            <a:ext cx="1686689" cy="1686689"/>
          </a:xfrm>
          <a:prstGeom prst="rect">
            <a:avLst/>
          </a:prstGeom>
        </p:spPr>
      </p:pic>
      <p:pic>
        <p:nvPicPr>
          <p:cNvPr id="25" name="Grafik 2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211A3290-8249-DA03-896E-D1D39CB672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814" y="3568509"/>
            <a:ext cx="2175369" cy="2175369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FBB3CE9-225D-15BE-80C7-70AAFD8756DB}"/>
              </a:ext>
            </a:extLst>
          </p:cNvPr>
          <p:cNvSpPr txBox="1"/>
          <p:nvPr/>
        </p:nvSpPr>
        <p:spPr>
          <a:xfrm>
            <a:off x="1185235" y="6286143"/>
            <a:ext cx="610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Open Sans Light" panose="020B0306030504020204"/>
              </a:rPr>
              <a:t>Flaticon.com</a:t>
            </a:r>
            <a:endParaRPr lang="de-DE" sz="1100" dirty="0">
              <a:latin typeface="Open Sans Light" panose="020B03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181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Naturkost, Produkt, Vollwertkost, vegane Ernährung enthält.&#10;&#10;Automatisch generierte Beschreibung">
            <a:extLst>
              <a:ext uri="{FF2B5EF4-FFF2-40B4-BE49-F238E27FC236}">
                <a16:creationId xmlns:a16="http://schemas.microsoft.com/office/drawing/2014/main" id="{76111B91-F65D-8B40-0A56-87E0E6E3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6" r="41072"/>
          <a:stretch/>
        </p:blipFill>
        <p:spPr>
          <a:xfrm flipH="1">
            <a:off x="-744760" y="-356931"/>
            <a:ext cx="3809448" cy="757186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3E21FDD-8585-C90D-0F99-F8238D431683}"/>
              </a:ext>
            </a:extLst>
          </p:cNvPr>
          <p:cNvSpPr/>
          <p:nvPr/>
        </p:nvSpPr>
        <p:spPr>
          <a:xfrm>
            <a:off x="563676" y="476672"/>
            <a:ext cx="3145916" cy="836329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676" y="-12440"/>
            <a:ext cx="9230816" cy="1296144"/>
          </a:xfrm>
        </p:spPr>
        <p:txBody>
          <a:bodyPr>
            <a:normAutofit/>
          </a:bodyPr>
          <a:lstStyle/>
          <a:p>
            <a:r>
              <a:rPr lang="de-DE" dirty="0"/>
              <a:t>BIODIVERSITÄT &amp; LEBENSMITTEL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CDF390-73BA-9C98-012A-4FC5F9D0C10E}"/>
              </a:ext>
            </a:extLst>
          </p:cNvPr>
          <p:cNvSpPr/>
          <p:nvPr/>
        </p:nvSpPr>
        <p:spPr>
          <a:xfrm>
            <a:off x="563676" y="1494966"/>
            <a:ext cx="3145916" cy="4569371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5524" y="1740057"/>
            <a:ext cx="1140046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Gesunde </a:t>
            </a:r>
            <a:r>
              <a:rPr lang="de-DE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Ökosysteme</a:t>
            </a:r>
            <a:r>
              <a:rPr lang="de-DE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sind essenziell für die Erzeugung von Lebensmitteln, u.a. durch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2400" dirty="0"/>
              <a:t>Die Bestäubung von Pflanzen durch Tiere wie Bienen, Schmetterlinge, Vögel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2400" dirty="0"/>
              <a:t>Ihren Beitrag zur Bodenfruchtbarkeit durch das Zersetzen organischer Substanzen, Bodenbelüftung und Verbesserung der Wasserspeicherfähigkeit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2400" dirty="0"/>
              <a:t>Die Kohlenstofffixierung von u. a. Wäldern, Grünland, Mooren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de-DE" sz="2400" dirty="0"/>
              <a:t>Die Wasserspeicherung und –</a:t>
            </a:r>
            <a:r>
              <a:rPr lang="de-DE" sz="2400" dirty="0" err="1"/>
              <a:t>reinigung</a:t>
            </a:r>
            <a:r>
              <a:rPr lang="de-DE" sz="2400" dirty="0"/>
              <a:t> in Ökosystemen</a:t>
            </a:r>
          </a:p>
          <a:p>
            <a:pPr marL="0" indent="0" algn="r">
              <a:buNone/>
            </a:pPr>
            <a:endParaRPr lang="de-DE" sz="2600" dirty="0"/>
          </a:p>
          <a:p>
            <a:endParaRPr lang="de-DE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2D7C3E6-ACB0-B9A0-5041-7FF7F7875964}"/>
              </a:ext>
            </a:extLst>
          </p:cNvPr>
          <p:cNvCxnSpPr>
            <a:cxnSpLocks/>
          </p:cNvCxnSpPr>
          <p:nvPr/>
        </p:nvCxnSpPr>
        <p:spPr>
          <a:xfrm>
            <a:off x="1127448" y="6237312"/>
            <a:ext cx="209453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reieck 8">
            <a:extLst>
              <a:ext uri="{FF2B5EF4-FFF2-40B4-BE49-F238E27FC236}">
                <a16:creationId xmlns:a16="http://schemas.microsoft.com/office/drawing/2014/main" id="{15B4167F-5C53-4C1F-A4AF-B8404D33C77A}"/>
              </a:ext>
            </a:extLst>
          </p:cNvPr>
          <p:cNvSpPr/>
          <p:nvPr/>
        </p:nvSpPr>
        <p:spPr>
          <a:xfrm rot="5400000">
            <a:off x="3128830" y="5211197"/>
            <a:ext cx="756084" cy="504056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C27631-0C1F-392C-E968-A17E79C9F2D7}"/>
              </a:ext>
            </a:extLst>
          </p:cNvPr>
          <p:cNvSpPr txBox="1"/>
          <p:nvPr/>
        </p:nvSpPr>
        <p:spPr>
          <a:xfrm>
            <a:off x="3783580" y="5047726"/>
            <a:ext cx="8272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Gleichzeitig haben Lebensmittelunternehmen durch </a:t>
            </a:r>
          </a:p>
          <a:p>
            <a:pPr marL="0" indent="0"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ihr Handeln einen großen Einfluss auf die Biodiversität…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C3D034-D21E-9863-E4FB-2F679A50CF2B}"/>
              </a:ext>
            </a:extLst>
          </p:cNvPr>
          <p:cNvSpPr txBox="1"/>
          <p:nvPr/>
        </p:nvSpPr>
        <p:spPr>
          <a:xfrm>
            <a:off x="3071664" y="6291478"/>
            <a:ext cx="610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Open Sans Light" panose="020B0306030504020204"/>
              </a:rPr>
              <a:t>Panwar et al., 2022; Unsplash.com</a:t>
            </a:r>
            <a:endParaRPr lang="de-DE" sz="1100" dirty="0">
              <a:latin typeface="Open Sans Light" panose="020B03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613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3EDF696-F428-B401-E50C-FDD1FE6A4C53}"/>
              </a:ext>
            </a:extLst>
          </p:cNvPr>
          <p:cNvGrpSpPr/>
          <p:nvPr/>
        </p:nvGrpSpPr>
        <p:grpSpPr>
          <a:xfrm>
            <a:off x="-24680" y="0"/>
            <a:ext cx="4032448" cy="6902624"/>
            <a:chOff x="-160498" y="0"/>
            <a:chExt cx="4032448" cy="6902624"/>
          </a:xfrm>
        </p:grpSpPr>
        <p:pic>
          <p:nvPicPr>
            <p:cNvPr id="3" name="Grafik 2" descr="Ein Bild, das Text, Screenshot, Design enthält.&#10;&#10;Automatisch generierte Beschreibung">
              <a:extLst>
                <a:ext uri="{FF2B5EF4-FFF2-40B4-BE49-F238E27FC236}">
                  <a16:creationId xmlns:a16="http://schemas.microsoft.com/office/drawing/2014/main" id="{B5769CD9-D882-A5F3-D9E3-297A499A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2" r="47861" b="38426"/>
            <a:stretch/>
          </p:blipFill>
          <p:spPr>
            <a:xfrm>
              <a:off x="-160498" y="0"/>
              <a:ext cx="4032448" cy="6902624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83405D6-EC72-1D66-9AEF-4CCEFE6109D2}"/>
                </a:ext>
              </a:extLst>
            </p:cNvPr>
            <p:cNvSpPr/>
            <p:nvPr/>
          </p:nvSpPr>
          <p:spPr>
            <a:xfrm>
              <a:off x="-160498" y="260648"/>
              <a:ext cx="495858" cy="432048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8784299" y="6381329"/>
            <a:ext cx="2844800" cy="365125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9EB3B0-D09D-32BF-2717-C5A2B8A1E74F}"/>
              </a:ext>
            </a:extLst>
          </p:cNvPr>
          <p:cNvSpPr/>
          <p:nvPr/>
        </p:nvSpPr>
        <p:spPr>
          <a:xfrm>
            <a:off x="646562" y="548680"/>
            <a:ext cx="4217104" cy="836329"/>
          </a:xfrm>
          <a:prstGeom prst="rect">
            <a:avLst/>
          </a:prstGeom>
          <a:solidFill>
            <a:schemeClr val="bg1">
              <a:alpha val="680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EINFLUSS AUF BIODIVERSITÄT</a:t>
            </a:r>
            <a:endParaRPr lang="en-GB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13F17C2-CC4C-9792-0F6B-3CB7066F391C}"/>
              </a:ext>
            </a:extLst>
          </p:cNvPr>
          <p:cNvSpPr txBox="1">
            <a:spLocks/>
          </p:cNvSpPr>
          <p:nvPr/>
        </p:nvSpPr>
        <p:spPr>
          <a:xfrm>
            <a:off x="4007768" y="1645774"/>
            <a:ext cx="8184232" cy="456937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Laut aktuellen Studien ist die Lebensmittel-</a:t>
            </a:r>
            <a:b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de-DE" sz="24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produktion</a:t>
            </a: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Haupttreiber für den Biodiversitätsverlust.</a:t>
            </a:r>
          </a:p>
          <a:p>
            <a:pPr marL="0" indent="0">
              <a:buNone/>
            </a:pPr>
            <a:endParaRPr lang="de-DE" sz="24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Durch die Aktivitäten der Lebensmittelbranche für den den Lebensmittelkonsum </a:t>
            </a:r>
            <a:r>
              <a:rPr lang="de-DE" sz="18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… </a:t>
            </a:r>
          </a:p>
          <a:p>
            <a:pPr marL="400050" lvl="2" indent="0">
              <a:buNone/>
            </a:pPr>
            <a:r>
              <a:rPr lang="de-DE" sz="1800" dirty="0"/>
              <a:t>… werden Land  und Meer intensiv genutzt </a:t>
            </a:r>
          </a:p>
          <a:p>
            <a:pPr marL="400050" lvl="2" indent="0">
              <a:buNone/>
            </a:pPr>
            <a:r>
              <a:rPr lang="de-DE" sz="1800" dirty="0"/>
              <a:t>… werden natürliche Ressourcen in großem Umfang entnommen</a:t>
            </a:r>
          </a:p>
          <a:p>
            <a:pPr marL="400050" lvl="2" indent="0">
              <a:buNone/>
            </a:pPr>
            <a:r>
              <a:rPr lang="de-DE" sz="1800" dirty="0"/>
              <a:t>… wird der Klimawandel weiter vorangetrieben</a:t>
            </a:r>
          </a:p>
          <a:p>
            <a:pPr marL="400050" lvl="2" indent="0">
              <a:buNone/>
            </a:pPr>
            <a:r>
              <a:rPr lang="de-DE" sz="1800" dirty="0"/>
              <a:t>… werden Nährstoffe und Pestizide in die Umwelt entlassen</a:t>
            </a:r>
          </a:p>
          <a:p>
            <a:pPr marL="400050" lvl="2" indent="0">
              <a:buNone/>
            </a:pPr>
            <a:r>
              <a:rPr lang="de-DE" sz="1800" dirty="0"/>
              <a:t>… kann zur Erhöhung gebietsfremder Arten beigetragen werden 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3B9C10-A4A1-9C13-39F6-9EA6C03B6103}"/>
              </a:ext>
            </a:extLst>
          </p:cNvPr>
          <p:cNvSpPr txBox="1"/>
          <p:nvPr/>
        </p:nvSpPr>
        <p:spPr>
          <a:xfrm>
            <a:off x="4007768" y="6242912"/>
            <a:ext cx="7706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0" i="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Benton et al., 2021; IPBES, 2019</a:t>
            </a:r>
            <a:endParaRPr lang="de-DE" sz="11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629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rsus PP Vorlage 2020 letzteversion">
  <a:themeElements>
    <a:clrScheme name="BioVal">
      <a:dk1>
        <a:srgbClr val="37474F"/>
      </a:dk1>
      <a:lt1>
        <a:sysClr val="window" lastClr="FFFFFF"/>
      </a:lt1>
      <a:dk2>
        <a:srgbClr val="37474F"/>
      </a:dk2>
      <a:lt2>
        <a:srgbClr val="FFFFFF"/>
      </a:lt2>
      <a:accent1>
        <a:srgbClr val="95C11F"/>
      </a:accent1>
      <a:accent2>
        <a:srgbClr val="006533"/>
      </a:accent2>
      <a:accent3>
        <a:srgbClr val="00A5A6"/>
      </a:accent3>
      <a:accent4>
        <a:srgbClr val="F39100"/>
      </a:accent4>
      <a:accent5>
        <a:srgbClr val="000000"/>
      </a:accent5>
      <a:accent6>
        <a:srgbClr val="EEECE1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AC827F73-C5B3-4CA4-ADA8-89A5F27CB8FD}" vid="{5EB3F041-1D66-4920-8CB7-78CF9B39D61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EC497A235A27B46A553E1F51FB2EFE7" ma:contentTypeVersion="4" ma:contentTypeDescription="Ein neues Dokument erstellen." ma:contentTypeScope="" ma:versionID="edfe7678b535742dc9f5c874a459d2ef">
  <xsd:schema xmlns:xsd="http://www.w3.org/2001/XMLSchema" xmlns:xs="http://www.w3.org/2001/XMLSchema" xmlns:p="http://schemas.microsoft.com/office/2006/metadata/properties" xmlns:ns2="2159cd45-5ccc-4294-991b-8624715cea04" targetNamespace="http://schemas.microsoft.com/office/2006/metadata/properties" ma:root="true" ma:fieldsID="117459436b4025333686705ac5792335" ns2:_="">
    <xsd:import namespace="2159cd45-5ccc-4294-991b-8624715cea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9cd45-5ccc-4294-991b-8624715cea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C069E2-6F87-4590-9C55-CA2612F7E7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59cd45-5ccc-4294-991b-8624715cea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72F00D-475C-4F9E-B24B-E358A0C71D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blanko_M4_M5_Integration</Template>
  <TotalTime>0</TotalTime>
  <Words>2310</Words>
  <Application>Microsoft Office PowerPoint</Application>
  <PresentationFormat>Breitbild</PresentationFormat>
  <Paragraphs>314</Paragraphs>
  <Slides>19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Calibri</vt:lpstr>
      <vt:lpstr>Open Sans</vt:lpstr>
      <vt:lpstr>Open Sans Light</vt:lpstr>
      <vt:lpstr>Open Sans SemiBold</vt:lpstr>
      <vt:lpstr>Times New Roman</vt:lpstr>
      <vt:lpstr>Wingdings</vt:lpstr>
      <vt:lpstr>Corsus PP Vorlage 2020 letzteversion</vt:lpstr>
      <vt:lpstr>think-cell Folie</vt:lpstr>
      <vt:lpstr>BIODIVERSITÄT IM UNTERNEHMEN  MANAGEN UND MESSEN</vt:lpstr>
      <vt:lpstr>WUSSTEN SIE SCHON…?</vt:lpstr>
      <vt:lpstr>WAS IST BIODIVERSITÄT?</vt:lpstr>
      <vt:lpstr>VERLUST DER BIODIVERSITÄT</vt:lpstr>
      <vt:lpstr>ÜBERSCHRITTENE GRENZEN</vt:lpstr>
      <vt:lpstr>DER WERT DER BIODIVERSITÄT</vt:lpstr>
      <vt:lpstr>DER WERT DER BIODIVERSITÄT</vt:lpstr>
      <vt:lpstr>BIODIVERSITÄT &amp; LEBENSMITTEL</vt:lpstr>
      <vt:lpstr>EINFLUSS AUF BIODIVERSITÄT</vt:lpstr>
      <vt:lpstr>BIODIVERSITÄT IST KEINE EINBAHNSTRAßE</vt:lpstr>
      <vt:lpstr>WAS BRINGT  BIODIVERSITÄTS- MANAGEMENT?</vt:lpstr>
      <vt:lpstr>WIE BIODIVERSITÄT MANAGEN?</vt:lpstr>
      <vt:lpstr>ABER WO STARTEN?</vt:lpstr>
      <vt:lpstr>UND WOHIN GEHT‘S?</vt:lpstr>
      <vt:lpstr>BIODIVERSITÄT MESSEN</vt:lpstr>
      <vt:lpstr>ZU GUTER LETZT…</vt:lpstr>
      <vt:lpstr>…UND AUF PERSÖNLICHER EBENE?</vt:lpstr>
      <vt:lpstr>PowerPoint-Präsentation</vt:lpstr>
      <vt:lpstr>Kontakt</vt:lpstr>
    </vt:vector>
  </TitlesOfParts>
  <Company>Universität Witten/Herdecke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Ulrike Eberle</dc:creator>
  <cp:lastModifiedBy>Hübel, Charlott</cp:lastModifiedBy>
  <cp:revision>137</cp:revision>
  <cp:lastPrinted>2024-06-03T14:33:28Z</cp:lastPrinted>
  <dcterms:created xsi:type="dcterms:W3CDTF">2022-03-16T12:25:33Z</dcterms:created>
  <dcterms:modified xsi:type="dcterms:W3CDTF">2024-09-23T17:27:44Z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0x0101002EC497A235A27B46A553E1F51FB2EFE7</vt:lpwstr>
  </property>
</Properties>
</file>